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9"/>
  </p:notesMasterIdLst>
  <p:sldIdLst>
    <p:sldId id="1307" r:id="rId2"/>
    <p:sldId id="295" r:id="rId3"/>
    <p:sldId id="263" r:id="rId4"/>
    <p:sldId id="1308" r:id="rId5"/>
    <p:sldId id="285" r:id="rId6"/>
    <p:sldId id="1309" r:id="rId7"/>
    <p:sldId id="129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504" userDrawn="1">
          <p15:clr>
            <a:srgbClr val="A4A3A4"/>
          </p15:clr>
        </p15:guide>
        <p15:guide id="4" pos="3940" userDrawn="1">
          <p15:clr>
            <a:srgbClr val="A4A3A4"/>
          </p15:clr>
        </p15:guide>
        <p15:guide id="5" pos="7310" userDrawn="1">
          <p15:clr>
            <a:srgbClr val="A4A3A4"/>
          </p15:clr>
        </p15:guide>
        <p15:guide id="6" pos="4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мара Александровна Кондратова" initials="ТАК" lastIdx="1" clrIdx="0">
    <p:extLst>
      <p:ext uri="{19B8F6BF-5375-455C-9EA6-DF929625EA0E}">
        <p15:presenceInfo xmlns:p15="http://schemas.microsoft.com/office/powerpoint/2012/main" userId="1e00f7918ff455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8F7C"/>
    <a:srgbClr val="FFFFFF"/>
    <a:srgbClr val="EEF1EF"/>
    <a:srgbClr val="EAE3DE"/>
    <a:srgbClr val="B5D4D9"/>
    <a:srgbClr val="C5B4A7"/>
    <a:srgbClr val="98C3CA"/>
    <a:srgbClr val="6AA8B2"/>
    <a:srgbClr val="66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939" autoAdjust="0"/>
  </p:normalViewPr>
  <p:slideViewPr>
    <p:cSldViewPr snapToGrid="0">
      <p:cViewPr varScale="1">
        <p:scale>
          <a:sx n="109" d="100"/>
          <a:sy n="109" d="100"/>
        </p:scale>
        <p:origin x="78" y="108"/>
      </p:cViewPr>
      <p:guideLst>
        <p:guide orient="horz" pos="3974"/>
        <p:guide pos="302"/>
        <p:guide orient="horz" pos="504"/>
        <p:guide pos="3940"/>
        <p:guide pos="7310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02T16:22:40.423" idx="1">
    <p:pos x="7781" y="-1184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53222-1956-4B2C-8CEB-6709DEDC95E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4EB8-722C-4742-A586-735FD6E2C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9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E1F2492-FDD6-4FBB-8348-2DA7183B0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593A05-91BB-45D3-9758-5B1FF2827C93}" type="slidenum">
              <a:rPr lang="en-US" altLang="ru-RU" smtClean="0"/>
              <a:pPr/>
              <a:t>5</a:t>
            </a:fld>
            <a:endParaRPr lang="en-US" altLang="ru-RU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E633DC4-D788-40E0-8A61-1207758E28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CFCAED4E-B9A7-4BE6-B1ED-19887DAFB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699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8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10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8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8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1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0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9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3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8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0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9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21.jpeg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0.jpeg"/><Relationship Id="rId5" Type="http://schemas.openxmlformats.org/officeDocument/2006/relationships/image" Target="../media/image16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0124" r="3843" b="13528"/>
          <a:stretch/>
        </p:blipFill>
        <p:spPr>
          <a:xfrm>
            <a:off x="1" y="-38099"/>
            <a:ext cx="12192000" cy="6896100"/>
          </a:xfrm>
          <a:prstGeom prst="rect">
            <a:avLst/>
          </a:prstGeom>
        </p:spPr>
      </p:pic>
      <p:sp>
        <p:nvSpPr>
          <p:cNvPr id="8" name="Блок-схема: процесс 7"/>
          <p:cNvSpPr/>
          <p:nvPr/>
        </p:nvSpPr>
        <p:spPr>
          <a:xfrm>
            <a:off x="1" y="-38100"/>
            <a:ext cx="12192000" cy="6896100"/>
          </a:xfrm>
          <a:prstGeom prst="flowChartProcess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98372" y="1685946"/>
            <a:ext cx="0" cy="979893"/>
          </a:xfrm>
          <a:prstGeom prst="line">
            <a:avLst/>
          </a:prstGeom>
          <a:ln w="57150">
            <a:solidFill>
              <a:srgbClr val="6A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9335950" y="2317573"/>
            <a:ext cx="45719" cy="45719"/>
          </a:xfrm>
          <a:prstGeom prst="ellipse">
            <a:avLst/>
          </a:prstGeom>
          <a:solidFill>
            <a:srgbClr val="EE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09" y="4564509"/>
            <a:ext cx="1757971" cy="159323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7D269F-CD71-4042-B7DD-1D3D73478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161" y="1685946"/>
            <a:ext cx="9828028" cy="1154518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4000" b="1" dirty="0">
                <a:solidFill>
                  <a:srgbClr val="6AA8B2"/>
                </a:solidFill>
                <a:latin typeface="Century Gothic" panose="020B0502020202020204" pitchFamily="34" charset="0"/>
              </a:rPr>
              <a:t>Кафедры промышленного дизайна, технологии упаковки и экспертизы</a:t>
            </a:r>
          </a:p>
        </p:txBody>
      </p:sp>
      <p:sp>
        <p:nvSpPr>
          <p:cNvPr id="15" name="Овал 14"/>
          <p:cNvSpPr/>
          <p:nvPr/>
        </p:nvSpPr>
        <p:spPr>
          <a:xfrm>
            <a:off x="550161" y="475419"/>
            <a:ext cx="1136010" cy="1136010"/>
          </a:xfrm>
          <a:prstGeom prst="ellipse">
            <a:avLst/>
          </a:prstGeom>
          <a:solidFill>
            <a:srgbClr val="B5D4D9">
              <a:alpha val="69804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2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rgbClr val="C5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354095" y="1211551"/>
            <a:ext cx="2580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76EA7DD-03EA-482F-937B-51A8AB0A3E48}"/>
              </a:ext>
            </a:extLst>
          </p:cNvPr>
          <p:cNvSpPr/>
          <p:nvPr/>
        </p:nvSpPr>
        <p:spPr>
          <a:xfrm>
            <a:off x="5237836" y="-1222469"/>
            <a:ext cx="10488565" cy="9302935"/>
          </a:xfrm>
          <a:prstGeom prst="ellipse">
            <a:avLst/>
          </a:prstGeom>
          <a:solidFill>
            <a:srgbClr val="EEF1EF"/>
          </a:solidFill>
          <a:ln>
            <a:solidFill>
              <a:srgbClr val="EEF1E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CA38F-0375-4408-B89F-268DF336CBB8}"/>
              </a:ext>
            </a:extLst>
          </p:cNvPr>
          <p:cNvSpPr txBox="1"/>
          <p:nvPr/>
        </p:nvSpPr>
        <p:spPr>
          <a:xfrm>
            <a:off x="264920" y="195888"/>
            <a:ext cx="11451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ОСНОВНАЯ ПРОФЕССИОНАЛЬНАЯ ОБРАЗОВАТЕЛЬНАЯ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ПРОГРАММА ВЫСШЕГО ОБРАЗОВАНИЯ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(программа академического бакалавриата)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A7888-06FF-4E62-B425-AC8354BC0ED9}"/>
              </a:ext>
            </a:extLst>
          </p:cNvPr>
          <p:cNvSpPr txBox="1"/>
          <p:nvPr/>
        </p:nvSpPr>
        <p:spPr>
          <a:xfrm>
            <a:off x="381795" y="1592107"/>
            <a:ext cx="497291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29.03.03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ТЕХНОЛОГИЯ ПОЛИГРАФИЧЕСКОГО И УПАКОВОЧНОГО ПРОИЗВОДСТВА</a:t>
            </a:r>
          </a:p>
          <a:p>
            <a:endParaRPr lang="ru-RU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Направленность (профиль) подготовки:</a:t>
            </a:r>
          </a:p>
          <a:p>
            <a:endParaRPr lang="ru-RU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ru-RU" sz="16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«Технология и дизайн упаковочного производства»</a:t>
            </a:r>
          </a:p>
          <a:p>
            <a:endParaRPr lang="ru-RU" sz="1600" b="1" i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ru-RU" sz="16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«Конструирование и дизайн упаковки, брендинг»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4D241C-9AFE-41B0-9208-E82FF8233649}"/>
              </a:ext>
            </a:extLst>
          </p:cNvPr>
          <p:cNvSpPr txBox="1"/>
          <p:nvPr/>
        </p:nvSpPr>
        <p:spPr>
          <a:xfrm>
            <a:off x="6617582" y="1592107"/>
            <a:ext cx="4845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A88F7C"/>
                </a:solidFill>
                <a:latin typeface="Century Gothic" panose="020B0502020202020204" pitchFamily="34" charset="0"/>
              </a:rPr>
              <a:t>18.03.01 </a:t>
            </a:r>
          </a:p>
          <a:p>
            <a:r>
              <a:rPr lang="ru-RU" sz="2000" b="1" i="1" dirty="0">
                <a:solidFill>
                  <a:srgbClr val="A88F7C"/>
                </a:solidFill>
                <a:latin typeface="Century Gothic" panose="020B0502020202020204" pitchFamily="34" charset="0"/>
              </a:rPr>
              <a:t>ХИМИЧЕСКАЯ ТЕХНОЛОГИЯ</a:t>
            </a:r>
          </a:p>
          <a:p>
            <a:endParaRPr lang="ru-RU" sz="2800" dirty="0">
              <a:solidFill>
                <a:srgbClr val="A88F7C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rgbClr val="A88F7C"/>
                </a:solidFill>
                <a:latin typeface="Century Gothic" panose="020B0502020202020204" pitchFamily="34" charset="0"/>
              </a:rPr>
              <a:t>Направленность (профиль) подготовки:</a:t>
            </a:r>
          </a:p>
          <a:p>
            <a:r>
              <a:rPr lang="ru-RU" sz="1600" dirty="0">
                <a:solidFill>
                  <a:srgbClr val="A88F7C"/>
                </a:solidFill>
                <a:latin typeface="Century Gothic" panose="020B0502020202020204" pitchFamily="34" charset="0"/>
              </a:rPr>
              <a:t> </a:t>
            </a:r>
          </a:p>
          <a:p>
            <a:r>
              <a:rPr lang="ru-RU" sz="1600" b="1" i="1" dirty="0">
                <a:solidFill>
                  <a:srgbClr val="A88F7C"/>
                </a:solidFill>
                <a:latin typeface="Century Gothic" panose="020B0502020202020204" pitchFamily="34" charset="0"/>
              </a:rPr>
              <a:t>«Технология переработки полимеров, </a:t>
            </a:r>
            <a:r>
              <a:rPr lang="ru-RU" sz="1600" b="1" i="1" dirty="0" err="1">
                <a:solidFill>
                  <a:srgbClr val="A88F7C"/>
                </a:solidFill>
                <a:latin typeface="Century Gothic" panose="020B0502020202020204" pitchFamily="34" charset="0"/>
              </a:rPr>
              <a:t>нанокомпозитов</a:t>
            </a:r>
            <a:r>
              <a:rPr lang="ru-RU" sz="1600" b="1" i="1" dirty="0">
                <a:solidFill>
                  <a:srgbClr val="A88F7C"/>
                </a:solidFill>
                <a:latin typeface="Century Gothic" panose="020B0502020202020204" pitchFamily="34" charset="0"/>
              </a:rPr>
              <a:t> и биополимерных систем»</a:t>
            </a:r>
          </a:p>
          <a:p>
            <a:r>
              <a:rPr lang="ru-RU" sz="2800" dirty="0">
                <a:solidFill>
                  <a:srgbClr val="A88F7C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AC99E16-5846-4B28-8578-4E0BE1F00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467" y="6004476"/>
            <a:ext cx="725636" cy="65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3E40E-9B71-48AF-ADCC-76BA311747F4}"/>
              </a:ext>
            </a:extLst>
          </p:cNvPr>
          <p:cNvSpPr txBox="1"/>
          <p:nvPr/>
        </p:nvSpPr>
        <p:spPr>
          <a:xfrm>
            <a:off x="370317" y="5563853"/>
            <a:ext cx="11451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Для выпускников колледжей с профильным образованием возможен</a:t>
            </a:r>
          </a:p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 УСКОРЕННЫЙ КУРС ОБУЧЕНИЯ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391713B-3D31-47F8-9B96-0481726B35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BBD9734D-0DB7-4773-9594-9B679563E73A}"/>
              </a:ext>
            </a:extLst>
          </p:cNvPr>
          <p:cNvSpPr/>
          <p:nvPr/>
        </p:nvSpPr>
        <p:spPr>
          <a:xfrm>
            <a:off x="-1186581" y="-2259561"/>
            <a:ext cx="12990507" cy="11742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F30389-D665-4F37-BA6B-5EB8B7C5B960}"/>
              </a:ext>
            </a:extLst>
          </p:cNvPr>
          <p:cNvSpPr txBox="1"/>
          <p:nvPr/>
        </p:nvSpPr>
        <p:spPr>
          <a:xfrm>
            <a:off x="4064851" y="4110819"/>
            <a:ext cx="1305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Мировых аналогов нет</a:t>
            </a:r>
            <a:endParaRPr lang="ru-RU" sz="1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0D4316B-672C-4088-AA28-AB6C34CE430A}"/>
              </a:ext>
            </a:extLst>
          </p:cNvPr>
          <p:cNvSpPr/>
          <p:nvPr/>
        </p:nvSpPr>
        <p:spPr>
          <a:xfrm>
            <a:off x="-1598258" y="-1655880"/>
            <a:ext cx="12826107" cy="10534959"/>
          </a:xfrm>
          <a:prstGeom prst="ellipse">
            <a:avLst/>
          </a:prstGeom>
          <a:noFill/>
          <a:ln w="28575">
            <a:solidFill>
              <a:srgbClr val="6AA8B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466B1EA9-002F-409D-A6F4-EE813AC30DD7}"/>
              </a:ext>
            </a:extLst>
          </p:cNvPr>
          <p:cNvSpPr/>
          <p:nvPr/>
        </p:nvSpPr>
        <p:spPr>
          <a:xfrm>
            <a:off x="3223120" y="404620"/>
            <a:ext cx="2808114" cy="2591103"/>
          </a:xfrm>
          <a:prstGeom prst="ellipse">
            <a:avLst/>
          </a:prstGeom>
          <a:solidFill>
            <a:srgbClr val="A88F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FFBC901-6F3F-48B0-8617-56D825796F89}"/>
              </a:ext>
            </a:extLst>
          </p:cNvPr>
          <p:cNvSpPr/>
          <p:nvPr/>
        </p:nvSpPr>
        <p:spPr>
          <a:xfrm>
            <a:off x="-2285113" y="872863"/>
            <a:ext cx="5314033" cy="5195843"/>
          </a:xfrm>
          <a:prstGeom prst="ellipse">
            <a:avLst/>
          </a:prstGeom>
          <a:solidFill>
            <a:srgbClr val="98C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638DA0D2-7E9E-4F68-9FC5-62E6BEA2604B}"/>
              </a:ext>
            </a:extLst>
          </p:cNvPr>
          <p:cNvSpPr/>
          <p:nvPr/>
        </p:nvSpPr>
        <p:spPr>
          <a:xfrm>
            <a:off x="-1214754" y="1451901"/>
            <a:ext cx="3940325" cy="3857352"/>
          </a:xfrm>
          <a:prstGeom prst="ellipse">
            <a:avLst/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 Box 37">
            <a:extLst>
              <a:ext uri="{FF2B5EF4-FFF2-40B4-BE49-F238E27FC236}">
                <a16:creationId xmlns:a16="http://schemas.microsoft.com/office/drawing/2014/main" id="{B19DE390-115A-432F-971B-D3E59271233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0293" y="2742394"/>
            <a:ext cx="31067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20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В РАМКАХ ПРОГРАММЫ ВЫ НАУЧИТЕСЬ</a:t>
            </a:r>
            <a:endParaRPr lang="ru-RU" altLang="ru-RU" sz="2000" b="1" i="1" dirty="0">
              <a:solidFill>
                <a:srgbClr val="FFFFFF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EE2A999-E039-490D-927A-37FCAF76A519}"/>
              </a:ext>
            </a:extLst>
          </p:cNvPr>
          <p:cNvSpPr/>
          <p:nvPr/>
        </p:nvSpPr>
        <p:spPr>
          <a:xfrm>
            <a:off x="3313306" y="3899646"/>
            <a:ext cx="2808114" cy="2591103"/>
          </a:xfrm>
          <a:prstGeom prst="ellipse">
            <a:avLst/>
          </a:prstGeom>
          <a:solidFill>
            <a:srgbClr val="A88F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8B8E9899-C842-47FE-B909-ECA2B541BB8B}"/>
              </a:ext>
            </a:extLst>
          </p:cNvPr>
          <p:cNvSpPr/>
          <p:nvPr/>
        </p:nvSpPr>
        <p:spPr>
          <a:xfrm>
            <a:off x="3438484" y="608986"/>
            <a:ext cx="2388524" cy="2195557"/>
          </a:xfrm>
          <a:prstGeom prst="ellipse">
            <a:avLst/>
          </a:prstGeom>
          <a:solidFill>
            <a:srgbClr val="C5B4A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799A4-82A1-4847-BB5F-E39C624854BD}"/>
              </a:ext>
            </a:extLst>
          </p:cNvPr>
          <p:cNvSpPr txBox="1"/>
          <p:nvPr/>
        </p:nvSpPr>
        <p:spPr>
          <a:xfrm>
            <a:off x="3659977" y="901912"/>
            <a:ext cx="2037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Century Gothic" panose="020B0502020202020204" pitchFamily="34" charset="0"/>
              </a:rPr>
              <a:t>Изучать и разрабатывать технологию и дизайн упаковки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446AE6D4-42C1-4374-9DDC-C8CDA5B2D312}"/>
              </a:ext>
            </a:extLst>
          </p:cNvPr>
          <p:cNvSpPr/>
          <p:nvPr/>
        </p:nvSpPr>
        <p:spPr>
          <a:xfrm>
            <a:off x="3523101" y="4097418"/>
            <a:ext cx="2388524" cy="2195557"/>
          </a:xfrm>
          <a:prstGeom prst="ellipse">
            <a:avLst/>
          </a:prstGeom>
          <a:solidFill>
            <a:srgbClr val="C5B4A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DE45E-B16E-4EE3-A107-533A8190E99B}"/>
              </a:ext>
            </a:extLst>
          </p:cNvPr>
          <p:cNvSpPr txBox="1"/>
          <p:nvPr/>
        </p:nvSpPr>
        <p:spPr>
          <a:xfrm>
            <a:off x="3614131" y="4252824"/>
            <a:ext cx="2212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Создавать и разрабатывать современное развитие упаковочных полимерных материалов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8013EDA-38F3-4F19-A691-481515DB2D05}"/>
              </a:ext>
            </a:extLst>
          </p:cNvPr>
          <p:cNvGrpSpPr/>
          <p:nvPr/>
        </p:nvGrpSpPr>
        <p:grpSpPr>
          <a:xfrm>
            <a:off x="5917473" y="269378"/>
            <a:ext cx="454420" cy="432867"/>
            <a:chOff x="3004618" y="4501476"/>
            <a:chExt cx="901006" cy="901006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3D3E9CEE-5427-470E-829D-D9560D0BEDA3}"/>
                </a:ext>
              </a:extLst>
            </p:cNvPr>
            <p:cNvSpPr/>
            <p:nvPr/>
          </p:nvSpPr>
          <p:spPr>
            <a:xfrm>
              <a:off x="3004618" y="4501476"/>
              <a:ext cx="901006" cy="901006"/>
            </a:xfrm>
            <a:prstGeom prst="ellipse">
              <a:avLst/>
            </a:prstGeom>
            <a:solidFill>
              <a:srgbClr val="98C3C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D791DB-D41E-4030-96A6-723AEFCEF622}"/>
                </a:ext>
              </a:extLst>
            </p:cNvPr>
            <p:cNvSpPr/>
            <p:nvPr/>
          </p:nvSpPr>
          <p:spPr>
            <a:xfrm>
              <a:off x="3276770" y="4773628"/>
              <a:ext cx="356703" cy="356703"/>
            </a:xfrm>
            <a:prstGeom prst="ellipse">
              <a:avLst/>
            </a:prstGeom>
            <a:solidFill>
              <a:srgbClr val="6AA8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5B354CE3-B3D0-4F8D-A85A-5350453C7D07}"/>
              </a:ext>
            </a:extLst>
          </p:cNvPr>
          <p:cNvGrpSpPr/>
          <p:nvPr/>
        </p:nvGrpSpPr>
        <p:grpSpPr>
          <a:xfrm>
            <a:off x="6333785" y="891444"/>
            <a:ext cx="454420" cy="432867"/>
            <a:chOff x="3004618" y="4501476"/>
            <a:chExt cx="901006" cy="901006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435464E1-39F2-46EA-B313-590B8616D3DD}"/>
                </a:ext>
              </a:extLst>
            </p:cNvPr>
            <p:cNvSpPr/>
            <p:nvPr/>
          </p:nvSpPr>
          <p:spPr>
            <a:xfrm>
              <a:off x="3004618" y="4501476"/>
              <a:ext cx="901006" cy="901006"/>
            </a:xfrm>
            <a:prstGeom prst="ellipse">
              <a:avLst/>
            </a:prstGeom>
            <a:solidFill>
              <a:srgbClr val="98C3C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36880ED8-83D9-430C-8002-84F2721D1329}"/>
                </a:ext>
              </a:extLst>
            </p:cNvPr>
            <p:cNvSpPr/>
            <p:nvPr/>
          </p:nvSpPr>
          <p:spPr>
            <a:xfrm>
              <a:off x="3276770" y="4773628"/>
              <a:ext cx="356703" cy="356703"/>
            </a:xfrm>
            <a:prstGeom prst="ellipse">
              <a:avLst/>
            </a:prstGeom>
            <a:solidFill>
              <a:srgbClr val="6AA8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8D0A00AC-5F1C-4246-9769-92C9223054E8}"/>
              </a:ext>
            </a:extLst>
          </p:cNvPr>
          <p:cNvGrpSpPr/>
          <p:nvPr/>
        </p:nvGrpSpPr>
        <p:grpSpPr>
          <a:xfrm>
            <a:off x="6404868" y="1548856"/>
            <a:ext cx="454420" cy="432867"/>
            <a:chOff x="3004618" y="4501476"/>
            <a:chExt cx="901006" cy="901006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61F4FDB6-1D71-44B5-8373-128996E7A83A}"/>
                </a:ext>
              </a:extLst>
            </p:cNvPr>
            <p:cNvSpPr/>
            <p:nvPr/>
          </p:nvSpPr>
          <p:spPr>
            <a:xfrm>
              <a:off x="3004618" y="4501476"/>
              <a:ext cx="901006" cy="901006"/>
            </a:xfrm>
            <a:prstGeom prst="ellipse">
              <a:avLst/>
            </a:prstGeom>
            <a:solidFill>
              <a:srgbClr val="98C3C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CAA689FA-7480-4C51-9D23-3CC3C26D6FDF}"/>
                </a:ext>
              </a:extLst>
            </p:cNvPr>
            <p:cNvSpPr/>
            <p:nvPr/>
          </p:nvSpPr>
          <p:spPr>
            <a:xfrm>
              <a:off x="3276770" y="4773628"/>
              <a:ext cx="356703" cy="356703"/>
            </a:xfrm>
            <a:prstGeom prst="ellipse">
              <a:avLst/>
            </a:prstGeom>
            <a:solidFill>
              <a:srgbClr val="6AA8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8482470-D7FC-4797-B6F8-7F4D31797C97}"/>
              </a:ext>
            </a:extLst>
          </p:cNvPr>
          <p:cNvGrpSpPr/>
          <p:nvPr/>
        </p:nvGrpSpPr>
        <p:grpSpPr>
          <a:xfrm>
            <a:off x="6348909" y="2241385"/>
            <a:ext cx="454420" cy="432867"/>
            <a:chOff x="3004618" y="4501476"/>
            <a:chExt cx="901006" cy="901006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2CBD535E-C2AE-4869-93BB-02F67D38A410}"/>
                </a:ext>
              </a:extLst>
            </p:cNvPr>
            <p:cNvSpPr/>
            <p:nvPr/>
          </p:nvSpPr>
          <p:spPr>
            <a:xfrm>
              <a:off x="3004618" y="4501476"/>
              <a:ext cx="901006" cy="901006"/>
            </a:xfrm>
            <a:prstGeom prst="ellipse">
              <a:avLst/>
            </a:prstGeom>
            <a:solidFill>
              <a:srgbClr val="98C3C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C0AB2473-560F-4757-9238-D938B232B702}"/>
                </a:ext>
              </a:extLst>
            </p:cNvPr>
            <p:cNvSpPr/>
            <p:nvPr/>
          </p:nvSpPr>
          <p:spPr>
            <a:xfrm>
              <a:off x="3276770" y="4773628"/>
              <a:ext cx="356703" cy="356703"/>
            </a:xfrm>
            <a:prstGeom prst="ellipse">
              <a:avLst/>
            </a:prstGeom>
            <a:solidFill>
              <a:srgbClr val="6AA8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6131ED-9841-421E-AC96-929A9B217194}"/>
              </a:ext>
            </a:extLst>
          </p:cNvPr>
          <p:cNvSpPr txBox="1"/>
          <p:nvPr/>
        </p:nvSpPr>
        <p:spPr>
          <a:xfrm>
            <a:off x="6395391" y="262450"/>
            <a:ext cx="287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3300"/>
                </a:solidFill>
                <a:latin typeface="Century Gothic" panose="020B0502020202020204" pitchFamily="34" charset="0"/>
              </a:rPr>
              <a:t>маркетинг и рекламу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4C58A-4456-4C75-BF80-F49BF4C212FC}"/>
              </a:ext>
            </a:extLst>
          </p:cNvPr>
          <p:cNvSpPr txBox="1"/>
          <p:nvPr/>
        </p:nvSpPr>
        <p:spPr>
          <a:xfrm>
            <a:off x="6836094" y="891444"/>
            <a:ext cx="349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3300"/>
                </a:solidFill>
                <a:latin typeface="Century Gothic" panose="020B0502020202020204" pitchFamily="34" charset="0"/>
              </a:rPr>
              <a:t>дизайн и брендинг упаковки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DE607-EF0C-4109-8644-2D5F5FE387F0}"/>
              </a:ext>
            </a:extLst>
          </p:cNvPr>
          <p:cNvSpPr txBox="1"/>
          <p:nvPr/>
        </p:nvSpPr>
        <p:spPr>
          <a:xfrm>
            <a:off x="6977792" y="1466619"/>
            <a:ext cx="373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3300"/>
                </a:solidFill>
                <a:latin typeface="Century Gothic" panose="020B0502020202020204" pitchFamily="34" charset="0"/>
              </a:rPr>
              <a:t>технологию производства упаковки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2323C3-AA76-4670-842E-10D10690AE43}"/>
              </a:ext>
            </a:extLst>
          </p:cNvPr>
          <p:cNvSpPr txBox="1"/>
          <p:nvPr/>
        </p:nvSpPr>
        <p:spPr>
          <a:xfrm>
            <a:off x="6890273" y="2220338"/>
            <a:ext cx="390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3300"/>
                </a:solidFill>
                <a:latin typeface="Century Gothic" panose="020B0502020202020204" pitchFamily="34" charset="0"/>
              </a:rPr>
              <a:t>упаковочные материалы нового поколения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0C47F5B-CF57-44E8-9FE6-D4738B70E0A0}"/>
              </a:ext>
            </a:extLst>
          </p:cNvPr>
          <p:cNvGrpSpPr/>
          <p:nvPr/>
        </p:nvGrpSpPr>
        <p:grpSpPr>
          <a:xfrm>
            <a:off x="5659905" y="3380577"/>
            <a:ext cx="454420" cy="432867"/>
            <a:chOff x="3004618" y="4501476"/>
            <a:chExt cx="901006" cy="901006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324441E5-4953-4ECA-8C42-05617E22A845}"/>
                </a:ext>
              </a:extLst>
            </p:cNvPr>
            <p:cNvSpPr/>
            <p:nvPr/>
          </p:nvSpPr>
          <p:spPr>
            <a:xfrm>
              <a:off x="3004618" y="4501476"/>
              <a:ext cx="901006" cy="901006"/>
            </a:xfrm>
            <a:prstGeom prst="ellipse">
              <a:avLst/>
            </a:prstGeom>
            <a:solidFill>
              <a:srgbClr val="98C3C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2152862A-9FF9-4C3B-8AFA-57103A4F84E1}"/>
                </a:ext>
              </a:extLst>
            </p:cNvPr>
            <p:cNvSpPr/>
            <p:nvPr/>
          </p:nvSpPr>
          <p:spPr>
            <a:xfrm>
              <a:off x="3276770" y="4773628"/>
              <a:ext cx="356703" cy="356703"/>
            </a:xfrm>
            <a:prstGeom prst="ellipse">
              <a:avLst/>
            </a:prstGeom>
            <a:solidFill>
              <a:srgbClr val="6AA8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DA9936C9-CC99-4B19-9190-110A881DF3E6}"/>
              </a:ext>
            </a:extLst>
          </p:cNvPr>
          <p:cNvGrpSpPr/>
          <p:nvPr/>
        </p:nvGrpSpPr>
        <p:grpSpPr>
          <a:xfrm>
            <a:off x="6149728" y="4149433"/>
            <a:ext cx="454420" cy="432867"/>
            <a:chOff x="3004618" y="4501476"/>
            <a:chExt cx="901006" cy="901006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C89D154F-0465-4CA0-950B-4A95248EA541}"/>
                </a:ext>
              </a:extLst>
            </p:cNvPr>
            <p:cNvSpPr/>
            <p:nvPr/>
          </p:nvSpPr>
          <p:spPr>
            <a:xfrm>
              <a:off x="3004618" y="4501476"/>
              <a:ext cx="901006" cy="901006"/>
            </a:xfrm>
            <a:prstGeom prst="ellipse">
              <a:avLst/>
            </a:prstGeom>
            <a:solidFill>
              <a:srgbClr val="98C3C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5BF93152-B2B9-48CD-AC1F-060EDDF4F6E7}"/>
                </a:ext>
              </a:extLst>
            </p:cNvPr>
            <p:cNvSpPr/>
            <p:nvPr/>
          </p:nvSpPr>
          <p:spPr>
            <a:xfrm>
              <a:off x="3276770" y="4773628"/>
              <a:ext cx="356703" cy="356703"/>
            </a:xfrm>
            <a:prstGeom prst="ellipse">
              <a:avLst/>
            </a:prstGeom>
            <a:solidFill>
              <a:srgbClr val="6AA8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44B8ADE-DF44-41E4-9179-EC23EEC29059}"/>
              </a:ext>
            </a:extLst>
          </p:cNvPr>
          <p:cNvGrpSpPr/>
          <p:nvPr/>
        </p:nvGrpSpPr>
        <p:grpSpPr>
          <a:xfrm>
            <a:off x="6364647" y="4933813"/>
            <a:ext cx="454420" cy="432867"/>
            <a:chOff x="3004618" y="4501476"/>
            <a:chExt cx="901006" cy="901006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888B3FDC-4589-47C4-9AD2-E5F196C018D4}"/>
                </a:ext>
              </a:extLst>
            </p:cNvPr>
            <p:cNvSpPr/>
            <p:nvPr/>
          </p:nvSpPr>
          <p:spPr>
            <a:xfrm>
              <a:off x="3004618" y="4501476"/>
              <a:ext cx="901006" cy="901006"/>
            </a:xfrm>
            <a:prstGeom prst="ellipse">
              <a:avLst/>
            </a:prstGeom>
            <a:solidFill>
              <a:srgbClr val="98C3C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FC5D8F09-3677-4DEE-BE3B-8F32629A87A3}"/>
                </a:ext>
              </a:extLst>
            </p:cNvPr>
            <p:cNvSpPr/>
            <p:nvPr/>
          </p:nvSpPr>
          <p:spPr>
            <a:xfrm>
              <a:off x="3276770" y="4773628"/>
              <a:ext cx="356703" cy="356703"/>
            </a:xfrm>
            <a:prstGeom prst="ellipse">
              <a:avLst/>
            </a:prstGeom>
            <a:solidFill>
              <a:srgbClr val="6AA8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B0D9E19-EB16-4025-AD1C-BE2DCEB610B1}"/>
              </a:ext>
            </a:extLst>
          </p:cNvPr>
          <p:cNvGrpSpPr/>
          <p:nvPr/>
        </p:nvGrpSpPr>
        <p:grpSpPr>
          <a:xfrm>
            <a:off x="6239679" y="5678245"/>
            <a:ext cx="454420" cy="432867"/>
            <a:chOff x="3004618" y="4501476"/>
            <a:chExt cx="901006" cy="901006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C2A55F1F-6CAF-47AE-8DA8-DE4F42C9624F}"/>
                </a:ext>
              </a:extLst>
            </p:cNvPr>
            <p:cNvSpPr/>
            <p:nvPr/>
          </p:nvSpPr>
          <p:spPr>
            <a:xfrm>
              <a:off x="3004618" y="4501476"/>
              <a:ext cx="901006" cy="901006"/>
            </a:xfrm>
            <a:prstGeom prst="ellipse">
              <a:avLst/>
            </a:prstGeom>
            <a:solidFill>
              <a:srgbClr val="98C3C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1D8CF318-923C-4828-BDBB-367020CA0D5A}"/>
                </a:ext>
              </a:extLst>
            </p:cNvPr>
            <p:cNvSpPr/>
            <p:nvPr/>
          </p:nvSpPr>
          <p:spPr>
            <a:xfrm>
              <a:off x="3276770" y="4773628"/>
              <a:ext cx="356703" cy="356703"/>
            </a:xfrm>
            <a:prstGeom prst="ellipse">
              <a:avLst/>
            </a:prstGeom>
            <a:solidFill>
              <a:srgbClr val="6AA8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1D935F3-5273-48A3-96BC-7A36DF2A2E33}"/>
              </a:ext>
            </a:extLst>
          </p:cNvPr>
          <p:cNvSpPr txBox="1"/>
          <p:nvPr/>
        </p:nvSpPr>
        <p:spPr>
          <a:xfrm>
            <a:off x="6184563" y="3264417"/>
            <a:ext cx="472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3300"/>
                </a:solidFill>
                <a:latin typeface="Century Gothic" panose="020B0502020202020204" pitchFamily="34" charset="0"/>
              </a:rPr>
              <a:t>модификацию упаковочных материалов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F1A020-5198-46F6-B954-95D987CA2B16}"/>
              </a:ext>
            </a:extLst>
          </p:cNvPr>
          <p:cNvSpPr txBox="1"/>
          <p:nvPr/>
        </p:nvSpPr>
        <p:spPr>
          <a:xfrm>
            <a:off x="6694099" y="4097418"/>
            <a:ext cx="4229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3300"/>
                </a:solidFill>
                <a:latin typeface="Century Gothic" panose="020B0502020202020204" pitchFamily="34" charset="0"/>
              </a:rPr>
              <a:t>нанотехнологию в упаковочных материалах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B1E65B-1413-4280-A7EB-26B7EB22E883}"/>
              </a:ext>
            </a:extLst>
          </p:cNvPr>
          <p:cNvSpPr txBox="1"/>
          <p:nvPr/>
        </p:nvSpPr>
        <p:spPr>
          <a:xfrm>
            <a:off x="6869635" y="4890085"/>
            <a:ext cx="387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биоразлагаемые</a:t>
            </a:r>
            <a:r>
              <a:rPr lang="ru-RU" dirty="0">
                <a:solidFill>
                  <a:srgbClr val="663300"/>
                </a:solidFill>
                <a:latin typeface="Century Gothic" panose="020B0502020202020204" pitchFamily="34" charset="0"/>
              </a:rPr>
              <a:t> полимерные материалы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70FD00F-F673-4B25-A43F-3F7A1208ECE8}"/>
              </a:ext>
            </a:extLst>
          </p:cNvPr>
          <p:cNvSpPr txBox="1"/>
          <p:nvPr/>
        </p:nvSpPr>
        <p:spPr>
          <a:xfrm>
            <a:off x="6749311" y="5643390"/>
            <a:ext cx="34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3300"/>
                </a:solidFill>
                <a:latin typeface="Century Gothic" panose="020B0502020202020204" pitchFamily="34" charset="0"/>
              </a:rPr>
              <a:t>реализовывать современные проекты</a:t>
            </a: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31974F9C-832E-4D5F-AFDF-02D0DDA6ED08}"/>
              </a:ext>
            </a:extLst>
          </p:cNvPr>
          <p:cNvCxnSpPr>
            <a:cxnSpLocks/>
            <a:stCxn id="40" idx="7"/>
            <a:endCxn id="46" idx="3"/>
          </p:cNvCxnSpPr>
          <p:nvPr/>
        </p:nvCxnSpPr>
        <p:spPr>
          <a:xfrm flipV="1">
            <a:off x="5619995" y="638853"/>
            <a:ext cx="364026" cy="145225"/>
          </a:xfrm>
          <a:prstGeom prst="line">
            <a:avLst/>
          </a:prstGeom>
          <a:ln w="28575">
            <a:solidFill>
              <a:srgbClr val="6AA8B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EC494123-3A7D-4116-9722-6EDDCBC598AE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5964267" y="1107878"/>
            <a:ext cx="369518" cy="152898"/>
          </a:xfrm>
          <a:prstGeom prst="line">
            <a:avLst/>
          </a:prstGeom>
          <a:ln w="28575">
            <a:solidFill>
              <a:srgbClr val="6AA8B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4FC6920F-50A7-4457-870C-050059BA8A5E}"/>
              </a:ext>
            </a:extLst>
          </p:cNvPr>
          <p:cNvCxnSpPr>
            <a:cxnSpLocks/>
            <a:stCxn id="40" idx="6"/>
            <a:endCxn id="52" idx="2"/>
          </p:cNvCxnSpPr>
          <p:nvPr/>
        </p:nvCxnSpPr>
        <p:spPr>
          <a:xfrm>
            <a:off x="6031234" y="1700172"/>
            <a:ext cx="373634" cy="65118"/>
          </a:xfrm>
          <a:prstGeom prst="line">
            <a:avLst/>
          </a:prstGeom>
          <a:ln w="28575">
            <a:solidFill>
              <a:srgbClr val="6AA8B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C7E5421E-9CBD-4C63-9BA1-F340ACC69C4E}"/>
              </a:ext>
            </a:extLst>
          </p:cNvPr>
          <p:cNvCxnSpPr>
            <a:cxnSpLocks/>
            <a:endCxn id="55" idx="2"/>
          </p:cNvCxnSpPr>
          <p:nvPr/>
        </p:nvCxnSpPr>
        <p:spPr>
          <a:xfrm>
            <a:off x="5906293" y="2238861"/>
            <a:ext cx="442616" cy="218958"/>
          </a:xfrm>
          <a:prstGeom prst="line">
            <a:avLst/>
          </a:prstGeom>
          <a:ln w="28575">
            <a:solidFill>
              <a:srgbClr val="6AA8B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30AC15A-6A98-42A4-A89F-F2E2292DC4B2}"/>
              </a:ext>
            </a:extLst>
          </p:cNvPr>
          <p:cNvCxnSpPr>
            <a:cxnSpLocks/>
            <a:endCxn id="58" idx="3"/>
          </p:cNvCxnSpPr>
          <p:nvPr/>
        </p:nvCxnSpPr>
        <p:spPr>
          <a:xfrm flipV="1">
            <a:off x="5485303" y="3750052"/>
            <a:ext cx="241150" cy="360767"/>
          </a:xfrm>
          <a:prstGeom prst="line">
            <a:avLst/>
          </a:prstGeom>
          <a:ln w="28575">
            <a:solidFill>
              <a:srgbClr val="6AA8B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7FBD0E7A-4FB9-4621-954B-FF818B18910F}"/>
              </a:ext>
            </a:extLst>
          </p:cNvPr>
          <p:cNvCxnSpPr>
            <a:cxnSpLocks/>
          </p:cNvCxnSpPr>
          <p:nvPr/>
        </p:nvCxnSpPr>
        <p:spPr>
          <a:xfrm flipV="1">
            <a:off x="5939933" y="4431893"/>
            <a:ext cx="244630" cy="150407"/>
          </a:xfrm>
          <a:prstGeom prst="line">
            <a:avLst/>
          </a:prstGeom>
          <a:ln w="28575">
            <a:solidFill>
              <a:srgbClr val="6AA8B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C31B9DAD-470D-4D22-8B9C-92316AC945F7}"/>
              </a:ext>
            </a:extLst>
          </p:cNvPr>
          <p:cNvCxnSpPr>
            <a:cxnSpLocks/>
            <a:stCxn id="42" idx="6"/>
            <a:endCxn id="64" idx="2"/>
          </p:cNvCxnSpPr>
          <p:nvPr/>
        </p:nvCxnSpPr>
        <p:spPr>
          <a:xfrm flipV="1">
            <a:off x="6121420" y="5150247"/>
            <a:ext cx="243227" cy="44951"/>
          </a:xfrm>
          <a:prstGeom prst="line">
            <a:avLst/>
          </a:prstGeom>
          <a:ln w="28575">
            <a:solidFill>
              <a:srgbClr val="6AA8B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8A27941F-C7A4-4845-B022-A6CD56BD310E}"/>
              </a:ext>
            </a:extLst>
          </p:cNvPr>
          <p:cNvCxnSpPr>
            <a:cxnSpLocks/>
            <a:endCxn id="67" idx="2"/>
          </p:cNvCxnSpPr>
          <p:nvPr/>
        </p:nvCxnSpPr>
        <p:spPr>
          <a:xfrm>
            <a:off x="5939933" y="5808994"/>
            <a:ext cx="299746" cy="85685"/>
          </a:xfrm>
          <a:prstGeom prst="line">
            <a:avLst/>
          </a:prstGeom>
          <a:ln w="28575">
            <a:solidFill>
              <a:srgbClr val="6AA8B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2DEE229A-43F9-4284-976B-A6A09FA153F7}"/>
              </a:ext>
            </a:extLst>
          </p:cNvPr>
          <p:cNvCxnSpPr>
            <a:cxnSpLocks/>
          </p:cNvCxnSpPr>
          <p:nvPr/>
        </p:nvCxnSpPr>
        <p:spPr>
          <a:xfrm flipV="1">
            <a:off x="2760690" y="2112951"/>
            <a:ext cx="558628" cy="266289"/>
          </a:xfrm>
          <a:prstGeom prst="line">
            <a:avLst/>
          </a:prstGeom>
          <a:ln w="28575">
            <a:solidFill>
              <a:srgbClr val="A88F7C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763305C8-A500-405D-ACB1-96E36D016E4E}"/>
              </a:ext>
            </a:extLst>
          </p:cNvPr>
          <p:cNvCxnSpPr>
            <a:cxnSpLocks/>
          </p:cNvCxnSpPr>
          <p:nvPr/>
        </p:nvCxnSpPr>
        <p:spPr>
          <a:xfrm>
            <a:off x="2737229" y="4582300"/>
            <a:ext cx="633675" cy="283475"/>
          </a:xfrm>
          <a:prstGeom prst="line">
            <a:avLst/>
          </a:prstGeom>
          <a:ln w="28575">
            <a:solidFill>
              <a:srgbClr val="A88F7C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378DE23F-1011-4D1F-BAA9-C72E824D8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34" y="6068706"/>
            <a:ext cx="709787" cy="64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585DFC-77F2-4004-95AF-4EC07F416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196" y="2478013"/>
            <a:ext cx="5581475" cy="41861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8635B9-2C0A-4FF0-A9EB-1B78240E1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647" y="-53864"/>
            <a:ext cx="4977468" cy="3733101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2C0EFDB8-9AA4-4810-B9A5-947E372B1944}"/>
              </a:ext>
            </a:extLst>
          </p:cNvPr>
          <p:cNvGrpSpPr/>
          <p:nvPr/>
        </p:nvGrpSpPr>
        <p:grpSpPr>
          <a:xfrm>
            <a:off x="4669936" y="2932612"/>
            <a:ext cx="1730171" cy="1545952"/>
            <a:chOff x="209725" y="3993159"/>
            <a:chExt cx="2759978" cy="2634144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731555AA-664D-4246-8244-47018147B81D}"/>
                </a:ext>
              </a:extLst>
            </p:cNvPr>
            <p:cNvSpPr/>
            <p:nvPr/>
          </p:nvSpPr>
          <p:spPr>
            <a:xfrm>
              <a:off x="209725" y="3993159"/>
              <a:ext cx="2759978" cy="2634144"/>
            </a:xfrm>
            <a:prstGeom prst="ellipse">
              <a:avLst/>
            </a:prstGeom>
            <a:solidFill>
              <a:srgbClr val="A88F7C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7A7A78B3-A492-47CF-B890-67B932AF3CBA}"/>
                </a:ext>
              </a:extLst>
            </p:cNvPr>
            <p:cNvSpPr/>
            <p:nvPr/>
          </p:nvSpPr>
          <p:spPr>
            <a:xfrm>
              <a:off x="209725" y="4051882"/>
              <a:ext cx="1744910" cy="1718347"/>
            </a:xfrm>
            <a:prstGeom prst="ellipse">
              <a:avLst/>
            </a:prstGeom>
            <a:solidFill>
              <a:srgbClr val="C5B4A7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7E95B18C-8C56-442E-BDEA-688896C67EFC}"/>
                </a:ext>
              </a:extLst>
            </p:cNvPr>
            <p:cNvSpPr/>
            <p:nvPr/>
          </p:nvSpPr>
          <p:spPr>
            <a:xfrm>
              <a:off x="303402" y="4361578"/>
              <a:ext cx="778778" cy="753612"/>
            </a:xfrm>
            <a:prstGeom prst="ellipse">
              <a:avLst/>
            </a:prstGeom>
            <a:solidFill>
              <a:srgbClr val="EAE3DE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Овал 31">
            <a:extLst>
              <a:ext uri="{FF2B5EF4-FFF2-40B4-BE49-F238E27FC236}">
                <a16:creationId xmlns:a16="http://schemas.microsoft.com/office/drawing/2014/main" id="{9FE00F1F-DC91-4FB9-B796-02498B4CD369}"/>
              </a:ext>
            </a:extLst>
          </p:cNvPr>
          <p:cNvSpPr/>
          <p:nvPr/>
        </p:nvSpPr>
        <p:spPr>
          <a:xfrm>
            <a:off x="9098422" y="-2657743"/>
            <a:ext cx="6187155" cy="5964965"/>
          </a:xfrm>
          <a:prstGeom prst="ellipse">
            <a:avLst/>
          </a:prstGeom>
          <a:noFill/>
          <a:ln w="38100" cap="flat" cmpd="sng" algn="ctr">
            <a:solidFill>
              <a:srgbClr val="6AA8B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C3FF1A0-9EB8-4843-B6AE-8F5F8941C051}"/>
              </a:ext>
            </a:extLst>
          </p:cNvPr>
          <p:cNvSpPr/>
          <p:nvPr/>
        </p:nvSpPr>
        <p:spPr>
          <a:xfrm>
            <a:off x="9543339" y="-1874469"/>
            <a:ext cx="4691640" cy="4660397"/>
          </a:xfrm>
          <a:prstGeom prst="ellipse">
            <a:avLst/>
          </a:prstGeom>
          <a:solidFill>
            <a:srgbClr val="B5D4D9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Арка 33">
            <a:extLst>
              <a:ext uri="{FF2B5EF4-FFF2-40B4-BE49-F238E27FC236}">
                <a16:creationId xmlns:a16="http://schemas.microsoft.com/office/drawing/2014/main" id="{7C585754-D9FB-4552-9E53-E4492C3230D7}"/>
              </a:ext>
            </a:extLst>
          </p:cNvPr>
          <p:cNvSpPr/>
          <p:nvPr/>
        </p:nvSpPr>
        <p:spPr>
          <a:xfrm rot="12966362">
            <a:off x="1027807" y="376252"/>
            <a:ext cx="3418318" cy="3116708"/>
          </a:xfrm>
          <a:prstGeom prst="blockArc">
            <a:avLst>
              <a:gd name="adj1" fmla="val 11231050"/>
              <a:gd name="adj2" fmla="val 20433066"/>
              <a:gd name="adj3" fmla="val 23643"/>
            </a:avLst>
          </a:prstGeom>
          <a:solidFill>
            <a:srgbClr val="EEF1E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Арка 34">
            <a:extLst>
              <a:ext uri="{FF2B5EF4-FFF2-40B4-BE49-F238E27FC236}">
                <a16:creationId xmlns:a16="http://schemas.microsoft.com/office/drawing/2014/main" id="{5BCB03A5-EBD2-44D7-B8E0-ABB19A89C907}"/>
              </a:ext>
            </a:extLst>
          </p:cNvPr>
          <p:cNvSpPr/>
          <p:nvPr/>
        </p:nvSpPr>
        <p:spPr>
          <a:xfrm rot="3780657">
            <a:off x="7889462" y="3126998"/>
            <a:ext cx="3036153" cy="3657003"/>
          </a:xfrm>
          <a:prstGeom prst="blockArc">
            <a:avLst>
              <a:gd name="adj1" fmla="val 16794218"/>
              <a:gd name="adj2" fmla="val 5325582"/>
              <a:gd name="adj3" fmla="val 26362"/>
            </a:avLst>
          </a:prstGeom>
          <a:solidFill>
            <a:srgbClr val="EEF1E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15E2B7C-44FB-417A-A532-D856F6433D18}"/>
              </a:ext>
            </a:extLst>
          </p:cNvPr>
          <p:cNvSpPr/>
          <p:nvPr/>
        </p:nvSpPr>
        <p:spPr>
          <a:xfrm>
            <a:off x="7286494" y="2625864"/>
            <a:ext cx="3926696" cy="3905677"/>
          </a:xfrm>
          <a:prstGeom prst="ellipse">
            <a:avLst/>
          </a:prstGeom>
          <a:noFill/>
          <a:ln w="76200" cap="flat" cmpd="sng" algn="ctr">
            <a:solidFill>
              <a:srgbClr val="A88F7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4A071D61-97F2-4060-82D9-86530A294B6F}"/>
              </a:ext>
            </a:extLst>
          </p:cNvPr>
          <p:cNvSpPr/>
          <p:nvPr/>
        </p:nvSpPr>
        <p:spPr>
          <a:xfrm>
            <a:off x="1082180" y="103643"/>
            <a:ext cx="3552890" cy="3454264"/>
          </a:xfrm>
          <a:prstGeom prst="ellipse">
            <a:avLst/>
          </a:prstGeom>
          <a:noFill/>
          <a:ln w="76200" cap="flat" cmpd="sng" algn="ctr">
            <a:solidFill>
              <a:srgbClr val="A88F7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F081828-C478-46EC-A2E6-0637029D6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81" y="526257"/>
            <a:ext cx="1057618" cy="958508"/>
          </a:xfrm>
          <a:prstGeom prst="rect">
            <a:avLst/>
          </a:prstGeom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id="{FBCA6551-2FA1-43FB-A212-2000F5DF9185}"/>
              </a:ext>
            </a:extLst>
          </p:cNvPr>
          <p:cNvSpPr/>
          <p:nvPr/>
        </p:nvSpPr>
        <p:spPr>
          <a:xfrm>
            <a:off x="9671444" y="-2842096"/>
            <a:ext cx="5456890" cy="5612641"/>
          </a:xfrm>
          <a:prstGeom prst="ellipse">
            <a:avLst/>
          </a:prstGeom>
          <a:noFill/>
          <a:ln w="38100" cap="flat" cmpd="sng" algn="ctr">
            <a:solidFill>
              <a:srgbClr val="A88F7C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0FA1645-6BA2-4762-9DFE-10FC2796C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902" y="93960"/>
            <a:ext cx="3282396" cy="2461797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D1D3B1C6-E8C1-4F88-A82C-DCC8358F601A}"/>
              </a:ext>
            </a:extLst>
          </p:cNvPr>
          <p:cNvSpPr/>
          <p:nvPr/>
        </p:nvSpPr>
        <p:spPr>
          <a:xfrm>
            <a:off x="5692325" y="186245"/>
            <a:ext cx="2434725" cy="2324230"/>
          </a:xfrm>
          <a:prstGeom prst="ellipse">
            <a:avLst/>
          </a:prstGeom>
          <a:noFill/>
          <a:ln w="76200" cap="flat" cmpd="sng" algn="ctr">
            <a:solidFill>
              <a:srgbClr val="A88F7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51BC88-48B3-4278-86D8-1C1287A449A2}"/>
              </a:ext>
            </a:extLst>
          </p:cNvPr>
          <p:cNvSpPr txBox="1"/>
          <p:nvPr/>
        </p:nvSpPr>
        <p:spPr>
          <a:xfrm>
            <a:off x="1740271" y="2770545"/>
            <a:ext cx="223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663300"/>
                </a:solidFill>
                <a:latin typeface="Century Gothic" panose="020B0502020202020204" pitchFamily="34" charset="0"/>
              </a:rPr>
              <a:t>Лаборатория транспортных испытаний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6BD9E8-7686-424E-ACBB-6C633545CA36}"/>
              </a:ext>
            </a:extLst>
          </p:cNvPr>
          <p:cNvSpPr txBox="1"/>
          <p:nvPr/>
        </p:nvSpPr>
        <p:spPr>
          <a:xfrm>
            <a:off x="10143319" y="5139001"/>
            <a:ext cx="1204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latin typeface="Century Gothic" panose="020B0502020202020204" pitchFamily="34" charset="0"/>
              </a:rPr>
              <a:t>Лекционная </a:t>
            </a:r>
          </a:p>
          <a:p>
            <a:r>
              <a:rPr lang="ru-RU" sz="1000" dirty="0">
                <a:solidFill>
                  <a:srgbClr val="000000"/>
                </a:solidFill>
                <a:latin typeface="Century Gothic" panose="020B0502020202020204" pitchFamily="34" charset="0"/>
              </a:rPr>
              <a:t>аудитория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2A59A8-1C45-47A8-AB4E-81742D460DBE}"/>
              </a:ext>
            </a:extLst>
          </p:cNvPr>
          <p:cNvSpPr txBox="1"/>
          <p:nvPr/>
        </p:nvSpPr>
        <p:spPr>
          <a:xfrm>
            <a:off x="8246152" y="5707948"/>
            <a:ext cx="310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Century Gothic" panose="020B0502020202020204" pitchFamily="34" charset="0"/>
              </a:rPr>
              <a:t>«Промышленный дизайн, упаковка, рециклинг»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8ADA91-3EE1-4E0A-A6DC-BA2384B04945}"/>
              </a:ext>
            </a:extLst>
          </p:cNvPr>
          <p:cNvSpPr txBox="1"/>
          <p:nvPr/>
        </p:nvSpPr>
        <p:spPr>
          <a:xfrm>
            <a:off x="287987" y="4000228"/>
            <a:ext cx="5372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663300"/>
                </a:solidFill>
                <a:latin typeface="Century Gothic" panose="020B0502020202020204" pitchFamily="34" charset="0"/>
              </a:rPr>
              <a:t>СОВРЕМЕННЫЕ ЛАБОРАТОРИИ, СОЗДАННЫЕ СОВМЕСТНО С ИНДУСТРИАЛЬНЫМИ ПАРТНЕРАМИ,</a:t>
            </a:r>
            <a:r>
              <a:rPr lang="en-US" sz="2800" b="1" i="1" dirty="0">
                <a:solidFill>
                  <a:srgbClr val="663300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Century Gothic" panose="020B0502020202020204" pitchFamily="34" charset="0"/>
              </a:rPr>
              <a:t> И ПЕРЕДОВЫЕ ТЕХНОЛОГИИ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965E5E29-6707-4F01-9155-1081474A1C94}"/>
              </a:ext>
            </a:extLst>
          </p:cNvPr>
          <p:cNvSpPr/>
          <p:nvPr/>
        </p:nvSpPr>
        <p:spPr>
          <a:xfrm>
            <a:off x="-3336426" y="-3101620"/>
            <a:ext cx="4790844" cy="4426478"/>
          </a:xfrm>
          <a:prstGeom prst="ellipse">
            <a:avLst/>
          </a:prstGeom>
          <a:noFill/>
          <a:ln w="38100" cap="flat" cmpd="sng" algn="ctr">
            <a:solidFill>
              <a:srgbClr val="6AA8B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ACD5E50D-A72E-4724-B1E8-C2E2011E7D78}"/>
              </a:ext>
            </a:extLst>
          </p:cNvPr>
          <p:cNvSpPr/>
          <p:nvPr/>
        </p:nvSpPr>
        <p:spPr>
          <a:xfrm>
            <a:off x="-3227363" y="-1673881"/>
            <a:ext cx="4067544" cy="3854437"/>
          </a:xfrm>
          <a:prstGeom prst="ellipse">
            <a:avLst/>
          </a:prstGeom>
          <a:noFill/>
          <a:ln w="38100" cap="flat" cmpd="sng" algn="ctr">
            <a:solidFill>
              <a:srgbClr val="A88F7C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423324BF-55B0-43E6-B5F2-65F227B8735C}"/>
              </a:ext>
            </a:extLst>
          </p:cNvPr>
          <p:cNvCxnSpPr>
            <a:cxnSpLocks/>
          </p:cNvCxnSpPr>
          <p:nvPr/>
        </p:nvCxnSpPr>
        <p:spPr>
          <a:xfrm flipH="1" flipV="1">
            <a:off x="7785219" y="2234666"/>
            <a:ext cx="419848" cy="619629"/>
          </a:xfrm>
          <a:prstGeom prst="line">
            <a:avLst/>
          </a:prstGeom>
          <a:ln w="28575">
            <a:solidFill>
              <a:srgbClr val="A88F7C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5">
            <a:extLst>
              <a:ext uri="{FF2B5EF4-FFF2-40B4-BE49-F238E27FC236}">
                <a16:creationId xmlns:a16="http://schemas.microsoft.com/office/drawing/2014/main" id="{0C62CA24-C41B-497C-82A3-BDA6DB81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325" y="1577132"/>
            <a:ext cx="2138943" cy="73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07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13E3F0B4-01E3-4888-88B5-1D7690608E34}"/>
              </a:ext>
            </a:extLst>
          </p:cNvPr>
          <p:cNvSpPr/>
          <p:nvPr/>
        </p:nvSpPr>
        <p:spPr>
          <a:xfrm>
            <a:off x="1609104" y="1558318"/>
            <a:ext cx="1938894" cy="2753350"/>
          </a:xfrm>
          <a:prstGeom prst="rect">
            <a:avLst/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9AAA7682-2B7F-4694-9712-37ACE0ABD0F3}"/>
              </a:ext>
            </a:extLst>
          </p:cNvPr>
          <p:cNvSpPr/>
          <p:nvPr/>
        </p:nvSpPr>
        <p:spPr>
          <a:xfrm>
            <a:off x="2895207" y="744945"/>
            <a:ext cx="2403229" cy="2687860"/>
          </a:xfrm>
          <a:prstGeom prst="rect">
            <a:avLst/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300" name="Рисунок 12299">
            <a:extLst>
              <a:ext uri="{FF2B5EF4-FFF2-40B4-BE49-F238E27FC236}">
                <a16:creationId xmlns:a16="http://schemas.microsoft.com/office/drawing/2014/main" id="{78BD8FA3-939F-4D1D-8522-7103BD4EF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132" y="795051"/>
            <a:ext cx="1739247" cy="2513840"/>
          </a:xfrm>
          <a:prstGeom prst="rect">
            <a:avLst/>
          </a:prstGeom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88D59041-0C27-47AA-9552-0867E0FD0983}"/>
              </a:ext>
            </a:extLst>
          </p:cNvPr>
          <p:cNvSpPr/>
          <p:nvPr/>
        </p:nvSpPr>
        <p:spPr>
          <a:xfrm>
            <a:off x="4027585" y="3958610"/>
            <a:ext cx="2623236" cy="2687860"/>
          </a:xfrm>
          <a:prstGeom prst="rect">
            <a:avLst/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C1F8B629-A523-4B5A-9ECC-B0AFB2D3C2C3}"/>
              </a:ext>
            </a:extLst>
          </p:cNvPr>
          <p:cNvSpPr/>
          <p:nvPr/>
        </p:nvSpPr>
        <p:spPr>
          <a:xfrm>
            <a:off x="4223403" y="3967165"/>
            <a:ext cx="2623236" cy="2670445"/>
          </a:xfrm>
          <a:prstGeom prst="ellipse">
            <a:avLst/>
          </a:prstGeom>
          <a:solidFill>
            <a:srgbClr val="A8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" name="Рисунок 4" descr="IMG_1114-15-10-17-11-34.jpeg">
            <a:extLst>
              <a:ext uri="{FF2B5EF4-FFF2-40B4-BE49-F238E27FC236}">
                <a16:creationId xmlns:a16="http://schemas.microsoft.com/office/drawing/2014/main" id="{72B50B55-0EFF-42D3-A6BD-94752C1A14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/>
          <a:stretch/>
        </p:blipFill>
        <p:spPr bwMode="auto">
          <a:xfrm>
            <a:off x="9361555" y="3955705"/>
            <a:ext cx="2271035" cy="2687860"/>
          </a:xfrm>
          <a:prstGeom prst="roundRect">
            <a:avLst>
              <a:gd name="adj" fmla="val 0"/>
            </a:avLst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9F3B52E-3A0C-4172-8917-C856A9BDF761}"/>
              </a:ext>
            </a:extLst>
          </p:cNvPr>
          <p:cNvSpPr/>
          <p:nvPr/>
        </p:nvSpPr>
        <p:spPr>
          <a:xfrm>
            <a:off x="134899" y="100935"/>
            <a:ext cx="11845256" cy="620785"/>
          </a:xfrm>
          <a:prstGeom prst="roundRect">
            <a:avLst>
              <a:gd name="adj" fmla="val 22072"/>
            </a:avLst>
          </a:prstGeom>
          <a:solidFill>
            <a:srgbClr val="A88F7C"/>
          </a:solidFill>
          <a:ln>
            <a:solidFill>
              <a:srgbClr val="A88F7C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92" name="Рисунок 4" descr="attach-636494043043950820.jpg">
            <a:extLst>
              <a:ext uri="{FF2B5EF4-FFF2-40B4-BE49-F238E27FC236}">
                <a16:creationId xmlns:a16="http://schemas.microsoft.com/office/drawing/2014/main" id="{62C6206D-ADA8-4D15-AD61-958D73E75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/>
          <a:stretch/>
        </p:blipFill>
        <p:spPr bwMode="auto">
          <a:xfrm>
            <a:off x="9121421" y="1281418"/>
            <a:ext cx="2824408" cy="214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CFE705A-364D-4287-88DD-595A30D66360}"/>
              </a:ext>
            </a:extLst>
          </p:cNvPr>
          <p:cNvSpPr txBox="1">
            <a:spLocks/>
          </p:cNvSpPr>
          <p:nvPr/>
        </p:nvSpPr>
        <p:spPr>
          <a:xfrm>
            <a:off x="134899" y="545818"/>
            <a:ext cx="10117892" cy="17590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rgbClr val="EEF1EF"/>
                </a:solidFill>
                <a:latin typeface="Century Gothic" panose="020B0502020202020204" pitchFamily="34" charset="0"/>
                <a:cs typeface="Times New Roman" pitchFamily="18" charset="0"/>
              </a:rPr>
              <a:t>НАУЧНО-ОБРАЗОВАТЕЛЬНЫЙ ЦЕНТР «ПЕРСПЕКТИВНЫЕ УПАКОВОЧНЫЕ РЕШЕНИЯ И ТЕХНОЛОГИИ РЕЦИКЛИНГА»</a:t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6AA8B2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F452416-A5E4-446B-9E78-29B86AC30ECC}"/>
              </a:ext>
            </a:extLst>
          </p:cNvPr>
          <p:cNvCxnSpPr>
            <a:cxnSpLocks/>
          </p:cNvCxnSpPr>
          <p:nvPr/>
        </p:nvCxnSpPr>
        <p:spPr>
          <a:xfrm>
            <a:off x="5275905" y="1281418"/>
            <a:ext cx="6704250" cy="0"/>
          </a:xfrm>
          <a:prstGeom prst="line">
            <a:avLst/>
          </a:prstGeom>
          <a:ln w="38100">
            <a:solidFill>
              <a:srgbClr val="6A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3DF2A084-A374-4864-A92C-A926EE742CCB}"/>
              </a:ext>
            </a:extLst>
          </p:cNvPr>
          <p:cNvCxnSpPr>
            <a:cxnSpLocks/>
          </p:cNvCxnSpPr>
          <p:nvPr/>
        </p:nvCxnSpPr>
        <p:spPr>
          <a:xfrm>
            <a:off x="5293675" y="3424854"/>
            <a:ext cx="6686480" cy="0"/>
          </a:xfrm>
          <a:prstGeom prst="line">
            <a:avLst/>
          </a:prstGeom>
          <a:ln w="38100">
            <a:solidFill>
              <a:srgbClr val="6A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136D638-C825-4B3A-8EE5-4E2AC99D84D3}"/>
              </a:ext>
            </a:extLst>
          </p:cNvPr>
          <p:cNvCxnSpPr>
            <a:cxnSpLocks/>
          </p:cNvCxnSpPr>
          <p:nvPr/>
        </p:nvCxnSpPr>
        <p:spPr>
          <a:xfrm>
            <a:off x="5275905" y="1281418"/>
            <a:ext cx="17770" cy="2143436"/>
          </a:xfrm>
          <a:prstGeom prst="line">
            <a:avLst/>
          </a:prstGeom>
          <a:ln w="38100">
            <a:solidFill>
              <a:srgbClr val="6A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AB51069-472A-4557-9745-C7CD28644258}"/>
              </a:ext>
            </a:extLst>
          </p:cNvPr>
          <p:cNvSpPr txBox="1"/>
          <p:nvPr/>
        </p:nvSpPr>
        <p:spPr>
          <a:xfrm>
            <a:off x="5263431" y="821428"/>
            <a:ext cx="6644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6AA8B2"/>
                </a:solidFill>
                <a:latin typeface="Century Gothic" panose="020B0502020202020204" pitchFamily="34" charset="0"/>
              </a:rPr>
              <a:t>Исследование барьерных свойств полимерных материалов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742280-500B-47FB-9085-2B7ECC4D09E2}"/>
              </a:ext>
            </a:extLst>
          </p:cNvPr>
          <p:cNvSpPr txBox="1"/>
          <p:nvPr/>
        </p:nvSpPr>
        <p:spPr>
          <a:xfrm>
            <a:off x="5389429" y="1339894"/>
            <a:ext cx="3618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Определение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жиростойкости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паропроницаемости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ароматопроницаемости</a:t>
            </a:r>
            <a:endParaRPr lang="ru-RU" sz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F3D872-FB0F-4A02-A29D-2D7758E6F256}"/>
              </a:ext>
            </a:extLst>
          </p:cNvPr>
          <p:cNvSpPr txBox="1"/>
          <p:nvPr/>
        </p:nvSpPr>
        <p:spPr>
          <a:xfrm>
            <a:off x="5419859" y="2071117"/>
            <a:ext cx="354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Исследование сроков хранения в упаковочных пленочных материалах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CF95EF-0A5D-40FA-A56B-D96B8A240E51}"/>
              </a:ext>
            </a:extLst>
          </p:cNvPr>
          <p:cNvSpPr txBox="1"/>
          <p:nvPr/>
        </p:nvSpPr>
        <p:spPr>
          <a:xfrm>
            <a:off x="5420628" y="2667389"/>
            <a:ext cx="346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Определение потери массы продукта, установление сроков их порчи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6FA3291D-FA3B-4DD1-A7CB-982F4D848B9E}"/>
              </a:ext>
            </a:extLst>
          </p:cNvPr>
          <p:cNvSpPr/>
          <p:nvPr/>
        </p:nvSpPr>
        <p:spPr>
          <a:xfrm>
            <a:off x="9121421" y="3007578"/>
            <a:ext cx="2699149" cy="400629"/>
          </a:xfrm>
          <a:prstGeom prst="rect">
            <a:avLst/>
          </a:prstGeom>
          <a:solidFill>
            <a:srgbClr val="EEF1E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3" name="TextBox 12292">
            <a:extLst>
              <a:ext uri="{FF2B5EF4-FFF2-40B4-BE49-F238E27FC236}">
                <a16:creationId xmlns:a16="http://schemas.microsoft.com/office/drawing/2014/main" id="{1299E1AA-95E4-4825-9AC5-806A55094576}"/>
              </a:ext>
            </a:extLst>
          </p:cNvPr>
          <p:cNvSpPr txBox="1"/>
          <p:nvPr/>
        </p:nvSpPr>
        <p:spPr>
          <a:xfrm>
            <a:off x="9121421" y="3031549"/>
            <a:ext cx="2206881" cy="37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rgbClr val="FFFFFF"/>
                </a:solidFill>
                <a:latin typeface="Century Gothic" panose="020B0502020202020204" pitchFamily="34" charset="0"/>
              </a:rPr>
              <a:t>Прибор для определения </a:t>
            </a:r>
            <a:r>
              <a:rPr lang="ru-RU" sz="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паропроницаемости</a:t>
            </a:r>
            <a:r>
              <a:rPr lang="ru-RU" sz="600" dirty="0">
                <a:solidFill>
                  <a:srgbClr val="FFFFFF"/>
                </a:solidFill>
                <a:latin typeface="Century Gothic" panose="020B0502020202020204" pitchFamily="34" charset="0"/>
              </a:rPr>
              <a:t> упаковочных материалов и полимерных композиций, </a:t>
            </a:r>
            <a:r>
              <a:rPr lang="en-US" sz="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Labthink</a:t>
            </a:r>
            <a:endParaRPr lang="ru-RU" sz="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ятиугольник 1"/>
          <p:cNvSpPr/>
          <p:nvPr/>
        </p:nvSpPr>
        <p:spPr>
          <a:xfrm flipH="1">
            <a:off x="11328302" y="1277272"/>
            <a:ext cx="654341" cy="2147582"/>
          </a:xfrm>
          <a:prstGeom prst="homePlate">
            <a:avLst>
              <a:gd name="adj" fmla="val 38494"/>
            </a:avLst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72" name="Пятиугольник 1">
            <a:extLst>
              <a:ext uri="{FF2B5EF4-FFF2-40B4-BE49-F238E27FC236}">
                <a16:creationId xmlns:a16="http://schemas.microsoft.com/office/drawing/2014/main" id="{2B554408-11A2-41AC-9A5F-439923AB6755}"/>
              </a:ext>
            </a:extLst>
          </p:cNvPr>
          <p:cNvSpPr/>
          <p:nvPr/>
        </p:nvSpPr>
        <p:spPr>
          <a:xfrm flipH="1">
            <a:off x="10639915" y="3949750"/>
            <a:ext cx="1342723" cy="2693815"/>
          </a:xfrm>
          <a:prstGeom prst="homePlate">
            <a:avLst>
              <a:gd name="adj" fmla="val 38494"/>
            </a:avLst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77" name="Picture 3" descr="E:\Users\Alexander\Documents\Ира\лаборатория фото\IMG_1079-15-10-17-11-31.jpeg">
            <a:extLst>
              <a:ext uri="{FF2B5EF4-FFF2-40B4-BE49-F238E27FC236}">
                <a16:creationId xmlns:a16="http://schemas.microsoft.com/office/drawing/2014/main" id="{318D051F-C4A0-463F-B796-DF12B8C94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0" r="299" b="3573"/>
          <a:stretch/>
        </p:blipFill>
        <p:spPr bwMode="auto">
          <a:xfrm>
            <a:off x="4496280" y="4144069"/>
            <a:ext cx="2138100" cy="221609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Рисунок 3" descr="IMG_1075-15-10-17-11-30.jpeg">
            <a:extLst>
              <a:ext uri="{FF2B5EF4-FFF2-40B4-BE49-F238E27FC236}">
                <a16:creationId xmlns:a16="http://schemas.microsoft.com/office/drawing/2014/main" id="{389743A3-0BD4-4FB4-A4A8-DAA87957A6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2568" r="-261" b="585"/>
          <a:stretch/>
        </p:blipFill>
        <p:spPr bwMode="auto">
          <a:xfrm>
            <a:off x="6650821" y="3958610"/>
            <a:ext cx="2288550" cy="2687860"/>
          </a:xfrm>
          <a:prstGeom prst="roundRect">
            <a:avLst>
              <a:gd name="adj" fmla="val 0"/>
            </a:avLst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TextBox 12293">
            <a:extLst>
              <a:ext uri="{FF2B5EF4-FFF2-40B4-BE49-F238E27FC236}">
                <a16:creationId xmlns:a16="http://schemas.microsoft.com/office/drawing/2014/main" id="{51A822AF-28D7-4F14-8D72-15FED63574EC}"/>
              </a:ext>
            </a:extLst>
          </p:cNvPr>
          <p:cNvSpPr txBox="1"/>
          <p:nvPr/>
        </p:nvSpPr>
        <p:spPr>
          <a:xfrm>
            <a:off x="3604486" y="3562533"/>
            <a:ext cx="8183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6AA8B2"/>
                </a:solidFill>
                <a:latin typeface="Century Gothic" panose="020B0502020202020204" pitchFamily="34" charset="0"/>
              </a:rPr>
              <a:t>Исследование физико-механических свойств полимерных материалов</a:t>
            </a:r>
          </a:p>
        </p:txBody>
      </p:sp>
      <p:sp>
        <p:nvSpPr>
          <p:cNvPr id="12295" name="TextBox 12294">
            <a:extLst>
              <a:ext uri="{FF2B5EF4-FFF2-40B4-BE49-F238E27FC236}">
                <a16:creationId xmlns:a16="http://schemas.microsoft.com/office/drawing/2014/main" id="{1D92F786-FF32-4904-BAC7-E554719345C6}"/>
              </a:ext>
            </a:extLst>
          </p:cNvPr>
          <p:cNvSpPr txBox="1"/>
          <p:nvPr/>
        </p:nvSpPr>
        <p:spPr>
          <a:xfrm>
            <a:off x="10706993" y="5003678"/>
            <a:ext cx="12085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EAE3DE"/>
                </a:solidFill>
                <a:latin typeface="Century Gothic" panose="020B0502020202020204" pitchFamily="34" charset="0"/>
              </a:rPr>
              <a:t>Определение прочности сварного шва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36373C8A-9ACC-4AB7-9FAC-660567A875A9}"/>
              </a:ext>
            </a:extLst>
          </p:cNvPr>
          <p:cNvSpPr/>
          <p:nvPr/>
        </p:nvSpPr>
        <p:spPr>
          <a:xfrm>
            <a:off x="6627373" y="6228065"/>
            <a:ext cx="2138100" cy="415196"/>
          </a:xfrm>
          <a:prstGeom prst="rect">
            <a:avLst/>
          </a:prstGeom>
          <a:solidFill>
            <a:srgbClr val="EEF1E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ятиугольник 1">
            <a:extLst>
              <a:ext uri="{FF2B5EF4-FFF2-40B4-BE49-F238E27FC236}">
                <a16:creationId xmlns:a16="http://schemas.microsoft.com/office/drawing/2014/main" id="{F44E899F-DF97-49B7-A4D3-48E3828404ED}"/>
              </a:ext>
            </a:extLst>
          </p:cNvPr>
          <p:cNvSpPr/>
          <p:nvPr/>
        </p:nvSpPr>
        <p:spPr>
          <a:xfrm flipH="1">
            <a:off x="8074411" y="3958610"/>
            <a:ext cx="1480653" cy="2687860"/>
          </a:xfrm>
          <a:prstGeom prst="homePlate">
            <a:avLst>
              <a:gd name="adj" fmla="val 38494"/>
            </a:avLst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2297" name="TextBox 12296">
            <a:extLst>
              <a:ext uri="{FF2B5EF4-FFF2-40B4-BE49-F238E27FC236}">
                <a16:creationId xmlns:a16="http://schemas.microsoft.com/office/drawing/2014/main" id="{92A5B92A-069B-41FC-BDC4-E123F1A3DC98}"/>
              </a:ext>
            </a:extLst>
          </p:cNvPr>
          <p:cNvSpPr txBox="1"/>
          <p:nvPr/>
        </p:nvSpPr>
        <p:spPr>
          <a:xfrm>
            <a:off x="8297772" y="4528839"/>
            <a:ext cx="13734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EAE3DE"/>
                </a:solidFill>
                <a:latin typeface="Century Gothic" panose="020B0502020202020204" pitchFamily="34" charset="0"/>
              </a:rPr>
              <a:t>Определение разрушающего напряжения и относительного удлинения при разрыве при одноосном растяжении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CA1A3B9A-6B5D-4F94-A815-39DDD91F7BB1}"/>
              </a:ext>
            </a:extLst>
          </p:cNvPr>
          <p:cNvSpPr/>
          <p:nvPr/>
        </p:nvSpPr>
        <p:spPr>
          <a:xfrm>
            <a:off x="3951672" y="6233750"/>
            <a:ext cx="2699149" cy="400629"/>
          </a:xfrm>
          <a:prstGeom prst="rect">
            <a:avLst/>
          </a:prstGeom>
          <a:solidFill>
            <a:srgbClr val="EEF1E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ятиугольник 1">
            <a:extLst>
              <a:ext uri="{FF2B5EF4-FFF2-40B4-BE49-F238E27FC236}">
                <a16:creationId xmlns:a16="http://schemas.microsoft.com/office/drawing/2014/main" id="{37C6D449-6C3C-4065-BBB5-77DB0AA1E9FE}"/>
              </a:ext>
            </a:extLst>
          </p:cNvPr>
          <p:cNvSpPr/>
          <p:nvPr/>
        </p:nvSpPr>
        <p:spPr>
          <a:xfrm>
            <a:off x="3673257" y="3961515"/>
            <a:ext cx="1611533" cy="2684955"/>
          </a:xfrm>
          <a:prstGeom prst="homePlate">
            <a:avLst>
              <a:gd name="adj" fmla="val 38494"/>
            </a:avLst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2298" name="TextBox 12297">
            <a:extLst>
              <a:ext uri="{FF2B5EF4-FFF2-40B4-BE49-F238E27FC236}">
                <a16:creationId xmlns:a16="http://schemas.microsoft.com/office/drawing/2014/main" id="{A9582FA8-1FB2-4822-9464-F1EDABC97D2C}"/>
              </a:ext>
            </a:extLst>
          </p:cNvPr>
          <p:cNvSpPr txBox="1"/>
          <p:nvPr/>
        </p:nvSpPr>
        <p:spPr>
          <a:xfrm>
            <a:off x="3666223" y="4236546"/>
            <a:ext cx="14228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EAE3DE"/>
                </a:solidFill>
                <a:latin typeface="Century Gothic" panose="020B0502020202020204" pitchFamily="34" charset="0"/>
              </a:rPr>
              <a:t>Определение антимикробной активности и </a:t>
            </a:r>
            <a:r>
              <a:rPr lang="ru-RU" sz="1000" dirty="0" err="1">
                <a:solidFill>
                  <a:srgbClr val="EAE3DE"/>
                </a:solidFill>
                <a:latin typeface="Century Gothic" panose="020B0502020202020204" pitchFamily="34" charset="0"/>
              </a:rPr>
              <a:t>грибостойкости</a:t>
            </a:r>
            <a:r>
              <a:rPr lang="ru-RU" sz="1000" dirty="0">
                <a:solidFill>
                  <a:srgbClr val="EAE3DE"/>
                </a:solidFill>
                <a:latin typeface="Century Gothic" panose="020B0502020202020204" pitchFamily="34" charset="0"/>
              </a:rPr>
              <a:t> упаковочных материалов и установление концентрационной зависимости по «посеву» микроорганизмов</a:t>
            </a:r>
          </a:p>
        </p:txBody>
      </p:sp>
      <p:sp>
        <p:nvSpPr>
          <p:cNvPr id="12301" name="Овал 12300">
            <a:extLst>
              <a:ext uri="{FF2B5EF4-FFF2-40B4-BE49-F238E27FC236}">
                <a16:creationId xmlns:a16="http://schemas.microsoft.com/office/drawing/2014/main" id="{15736B31-58CD-4A53-90BD-90698FA8AD7D}"/>
              </a:ext>
            </a:extLst>
          </p:cNvPr>
          <p:cNvSpPr/>
          <p:nvPr/>
        </p:nvSpPr>
        <p:spPr>
          <a:xfrm>
            <a:off x="209357" y="1665405"/>
            <a:ext cx="940174" cy="888535"/>
          </a:xfrm>
          <a:prstGeom prst="ellipse">
            <a:avLst/>
          </a:prstGeom>
          <a:solidFill>
            <a:srgbClr val="6AA8B2"/>
          </a:solidFill>
          <a:ln>
            <a:solidFill>
              <a:srgbClr val="6AA8B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9443C45-6DEA-41A3-9C2F-ACF3C522BD28}"/>
              </a:ext>
            </a:extLst>
          </p:cNvPr>
          <p:cNvSpPr/>
          <p:nvPr/>
        </p:nvSpPr>
        <p:spPr>
          <a:xfrm>
            <a:off x="209357" y="2988538"/>
            <a:ext cx="940174" cy="888535"/>
          </a:xfrm>
          <a:prstGeom prst="ellipse">
            <a:avLst/>
          </a:prstGeom>
          <a:solidFill>
            <a:srgbClr val="EAE3DE"/>
          </a:solidFill>
          <a:ln>
            <a:solidFill>
              <a:srgbClr val="EAE3DE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836540AA-2851-49C9-8022-4A279E017CF6}"/>
              </a:ext>
            </a:extLst>
          </p:cNvPr>
          <p:cNvSpPr/>
          <p:nvPr/>
        </p:nvSpPr>
        <p:spPr>
          <a:xfrm>
            <a:off x="211024" y="4274473"/>
            <a:ext cx="940174" cy="888535"/>
          </a:xfrm>
          <a:prstGeom prst="ellipse">
            <a:avLst/>
          </a:prstGeom>
          <a:solidFill>
            <a:srgbClr val="A88F7C"/>
          </a:solidFill>
          <a:ln>
            <a:solidFill>
              <a:srgbClr val="A88F7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000EAA0A-4566-49A1-976E-FF46453AC34F}"/>
              </a:ext>
            </a:extLst>
          </p:cNvPr>
          <p:cNvSpPr/>
          <p:nvPr/>
        </p:nvSpPr>
        <p:spPr>
          <a:xfrm>
            <a:off x="217580" y="5597606"/>
            <a:ext cx="940174" cy="888535"/>
          </a:xfrm>
          <a:prstGeom prst="ellipse">
            <a:avLst/>
          </a:prstGeom>
          <a:solidFill>
            <a:srgbClr val="B5D4D9"/>
          </a:solidFill>
          <a:ln>
            <a:solidFill>
              <a:srgbClr val="B5D4D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303" name="Прямая соединительная линия 12302">
            <a:extLst>
              <a:ext uri="{FF2B5EF4-FFF2-40B4-BE49-F238E27FC236}">
                <a16:creationId xmlns:a16="http://schemas.microsoft.com/office/drawing/2014/main" id="{00F4A119-B22B-44DA-A8A0-3B9BAE379530}"/>
              </a:ext>
            </a:extLst>
          </p:cNvPr>
          <p:cNvCxnSpPr>
            <a:cxnSpLocks/>
            <a:stCxn id="12301" idx="4"/>
            <a:endCxn id="93" idx="0"/>
          </p:cNvCxnSpPr>
          <p:nvPr/>
        </p:nvCxnSpPr>
        <p:spPr>
          <a:xfrm>
            <a:off x="679444" y="2553940"/>
            <a:ext cx="0" cy="434598"/>
          </a:xfrm>
          <a:prstGeom prst="line">
            <a:avLst/>
          </a:prstGeom>
          <a:ln w="9525" cap="flat" cmpd="sng" algn="ctr">
            <a:solidFill>
              <a:srgbClr val="6AA8B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F00E0EF7-4FDE-4F7A-B0F4-401F6B488919}"/>
              </a:ext>
            </a:extLst>
          </p:cNvPr>
          <p:cNvCxnSpPr>
            <a:cxnSpLocks/>
          </p:cNvCxnSpPr>
          <p:nvPr/>
        </p:nvCxnSpPr>
        <p:spPr>
          <a:xfrm>
            <a:off x="674226" y="3877073"/>
            <a:ext cx="0" cy="434598"/>
          </a:xfrm>
          <a:prstGeom prst="line">
            <a:avLst/>
          </a:prstGeom>
          <a:ln w="9525" cap="flat" cmpd="sng" algn="ctr">
            <a:solidFill>
              <a:srgbClr val="6AA8B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3E47FC56-7AAF-444A-8078-476DCCF7519D}"/>
              </a:ext>
            </a:extLst>
          </p:cNvPr>
          <p:cNvCxnSpPr>
            <a:cxnSpLocks/>
          </p:cNvCxnSpPr>
          <p:nvPr/>
        </p:nvCxnSpPr>
        <p:spPr>
          <a:xfrm>
            <a:off x="674226" y="5163008"/>
            <a:ext cx="0" cy="434598"/>
          </a:xfrm>
          <a:prstGeom prst="line">
            <a:avLst/>
          </a:prstGeom>
          <a:ln w="9525" cap="flat" cmpd="sng" algn="ctr">
            <a:solidFill>
              <a:srgbClr val="6AA8B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306" name="TextBox 12305">
            <a:extLst>
              <a:ext uri="{FF2B5EF4-FFF2-40B4-BE49-F238E27FC236}">
                <a16:creationId xmlns:a16="http://schemas.microsoft.com/office/drawing/2014/main" id="{62EAA774-6A75-4F27-AFB8-7867BB1CB090}"/>
              </a:ext>
            </a:extLst>
          </p:cNvPr>
          <p:cNvSpPr txBox="1"/>
          <p:nvPr/>
        </p:nvSpPr>
        <p:spPr>
          <a:xfrm>
            <a:off x="288679" y="1967310"/>
            <a:ext cx="1062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EAE3DE"/>
                </a:solidFill>
                <a:latin typeface="Century Gothic" panose="020B0502020202020204" pitchFamily="34" charset="0"/>
              </a:rPr>
              <a:t>плотность</a:t>
            </a:r>
          </a:p>
        </p:txBody>
      </p:sp>
      <p:sp>
        <p:nvSpPr>
          <p:cNvPr id="12307" name="TextBox 12306">
            <a:extLst>
              <a:ext uri="{FF2B5EF4-FFF2-40B4-BE49-F238E27FC236}">
                <a16:creationId xmlns:a16="http://schemas.microsoft.com/office/drawing/2014/main" id="{DB1DCFA4-AB6E-459E-B7E2-65D8E7E30E40}"/>
              </a:ext>
            </a:extLst>
          </p:cNvPr>
          <p:cNvSpPr txBox="1"/>
          <p:nvPr/>
        </p:nvSpPr>
        <p:spPr>
          <a:xfrm>
            <a:off x="237074" y="3283671"/>
            <a:ext cx="1165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A88F7C"/>
                </a:solidFill>
                <a:latin typeface="Century Gothic" panose="020B0502020202020204" pitchFamily="34" charset="0"/>
              </a:rPr>
              <a:t>влажность</a:t>
            </a:r>
          </a:p>
        </p:txBody>
      </p:sp>
      <p:sp>
        <p:nvSpPr>
          <p:cNvPr id="12308" name="TextBox 12307">
            <a:extLst>
              <a:ext uri="{FF2B5EF4-FFF2-40B4-BE49-F238E27FC236}">
                <a16:creationId xmlns:a16="http://schemas.microsoft.com/office/drawing/2014/main" id="{9E023D3F-42D8-4EEB-9772-F06B4ACE4890}"/>
              </a:ext>
            </a:extLst>
          </p:cNvPr>
          <p:cNvSpPr txBox="1"/>
          <p:nvPr/>
        </p:nvSpPr>
        <p:spPr>
          <a:xfrm>
            <a:off x="134899" y="4543744"/>
            <a:ext cx="111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EAE3DE"/>
                </a:solidFill>
                <a:latin typeface="Century Gothic" panose="020B0502020202020204" pitchFamily="34" charset="0"/>
              </a:rPr>
              <a:t>содержание примесей</a:t>
            </a:r>
          </a:p>
        </p:txBody>
      </p:sp>
      <p:sp>
        <p:nvSpPr>
          <p:cNvPr id="12309" name="TextBox 12308">
            <a:extLst>
              <a:ext uri="{FF2B5EF4-FFF2-40B4-BE49-F238E27FC236}">
                <a16:creationId xmlns:a16="http://schemas.microsoft.com/office/drawing/2014/main" id="{526F647D-2732-4BD8-8E8A-54B9DC1A39AD}"/>
              </a:ext>
            </a:extLst>
          </p:cNvPr>
          <p:cNvSpPr txBox="1"/>
          <p:nvPr/>
        </p:nvSpPr>
        <p:spPr>
          <a:xfrm>
            <a:off x="226891" y="5820471"/>
            <a:ext cx="92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rgbClr val="A88F7C"/>
                </a:solidFill>
                <a:latin typeface="Century Gothic" panose="020B0502020202020204" pitchFamily="34" charset="0"/>
              </a:rPr>
              <a:t>содержание посторонних включений</a:t>
            </a:r>
          </a:p>
        </p:txBody>
      </p:sp>
      <p:sp>
        <p:nvSpPr>
          <p:cNvPr id="12310" name="TextBox 12309">
            <a:extLst>
              <a:ext uri="{FF2B5EF4-FFF2-40B4-BE49-F238E27FC236}">
                <a16:creationId xmlns:a16="http://schemas.microsoft.com/office/drawing/2014/main" id="{A3E9B831-D59B-474A-BAFF-B5C12DF720BC}"/>
              </a:ext>
            </a:extLst>
          </p:cNvPr>
          <p:cNvSpPr txBox="1"/>
          <p:nvPr/>
        </p:nvSpPr>
        <p:spPr>
          <a:xfrm>
            <a:off x="129520" y="756537"/>
            <a:ext cx="3100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AA8B2"/>
                </a:solidFill>
                <a:latin typeface="Century Gothic" panose="020B0502020202020204" pitchFamily="34" charset="0"/>
              </a:rPr>
              <a:t>Определение качества полимерного сырья, в том числе вторичного сырья</a:t>
            </a:r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D91627A5-D2D3-4650-B9A1-2ED4C8218B2D}"/>
              </a:ext>
            </a:extLst>
          </p:cNvPr>
          <p:cNvSpPr/>
          <p:nvPr/>
        </p:nvSpPr>
        <p:spPr>
          <a:xfrm>
            <a:off x="3457302" y="2909877"/>
            <a:ext cx="1785333" cy="400629"/>
          </a:xfrm>
          <a:prstGeom prst="rect">
            <a:avLst/>
          </a:prstGeom>
          <a:solidFill>
            <a:srgbClr val="EEF1E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ятиугольник 1">
            <a:extLst>
              <a:ext uri="{FF2B5EF4-FFF2-40B4-BE49-F238E27FC236}">
                <a16:creationId xmlns:a16="http://schemas.microsoft.com/office/drawing/2014/main" id="{E19EC2F8-FBA8-4AE3-BB71-2F9DD30CD117}"/>
              </a:ext>
            </a:extLst>
          </p:cNvPr>
          <p:cNvSpPr/>
          <p:nvPr/>
        </p:nvSpPr>
        <p:spPr>
          <a:xfrm flipH="1">
            <a:off x="5031866" y="771826"/>
            <a:ext cx="231160" cy="2636378"/>
          </a:xfrm>
          <a:prstGeom prst="homePlate">
            <a:avLst>
              <a:gd name="adj" fmla="val 69648"/>
            </a:avLst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2311" name="Рисунок 12310">
            <a:extLst>
              <a:ext uri="{FF2B5EF4-FFF2-40B4-BE49-F238E27FC236}">
                <a16:creationId xmlns:a16="http://schemas.microsoft.com/office/drawing/2014/main" id="{2FE13B64-F773-4055-980D-ABC83F091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114" y="1644054"/>
            <a:ext cx="1666817" cy="2435578"/>
          </a:xfrm>
          <a:prstGeom prst="rect">
            <a:avLst/>
          </a:prstGeom>
        </p:spPr>
      </p:pic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0F151905-9BBC-4509-99B5-54DE447E90C5}"/>
              </a:ext>
            </a:extLst>
          </p:cNvPr>
          <p:cNvSpPr/>
          <p:nvPr/>
        </p:nvSpPr>
        <p:spPr>
          <a:xfrm>
            <a:off x="1693638" y="3671163"/>
            <a:ext cx="1691324" cy="400629"/>
          </a:xfrm>
          <a:prstGeom prst="rect">
            <a:avLst/>
          </a:prstGeom>
          <a:solidFill>
            <a:srgbClr val="EEF1E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ятиугольник 1">
            <a:extLst>
              <a:ext uri="{FF2B5EF4-FFF2-40B4-BE49-F238E27FC236}">
                <a16:creationId xmlns:a16="http://schemas.microsoft.com/office/drawing/2014/main" id="{4F3245F1-EC08-41D9-AABB-8EFF2507C673}"/>
              </a:ext>
            </a:extLst>
          </p:cNvPr>
          <p:cNvSpPr/>
          <p:nvPr/>
        </p:nvSpPr>
        <p:spPr>
          <a:xfrm flipH="1">
            <a:off x="3198517" y="1459259"/>
            <a:ext cx="231160" cy="2636378"/>
          </a:xfrm>
          <a:prstGeom prst="homePlate">
            <a:avLst>
              <a:gd name="adj" fmla="val 69648"/>
            </a:avLst>
          </a:prstGeom>
          <a:solidFill>
            <a:srgbClr val="6A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2313" name="TextBox 12312">
            <a:extLst>
              <a:ext uri="{FF2B5EF4-FFF2-40B4-BE49-F238E27FC236}">
                <a16:creationId xmlns:a16="http://schemas.microsoft.com/office/drawing/2014/main" id="{A2B68001-CF35-4943-97C2-E8DF28384495}"/>
              </a:ext>
            </a:extLst>
          </p:cNvPr>
          <p:cNvSpPr txBox="1"/>
          <p:nvPr/>
        </p:nvSpPr>
        <p:spPr>
          <a:xfrm>
            <a:off x="7163862" y="6245175"/>
            <a:ext cx="13294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Разрывная машина РМ-50</a:t>
            </a:r>
          </a:p>
        </p:txBody>
      </p:sp>
      <p:sp>
        <p:nvSpPr>
          <p:cNvPr id="12314" name="TextBox 12313">
            <a:extLst>
              <a:ext uri="{FF2B5EF4-FFF2-40B4-BE49-F238E27FC236}">
                <a16:creationId xmlns:a16="http://schemas.microsoft.com/office/drawing/2014/main" id="{958DC017-9E42-41FF-8417-120734BBF203}"/>
              </a:ext>
            </a:extLst>
          </p:cNvPr>
          <p:cNvSpPr txBox="1"/>
          <p:nvPr/>
        </p:nvSpPr>
        <p:spPr>
          <a:xfrm>
            <a:off x="4789603" y="6221786"/>
            <a:ext cx="18213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>
                <a:solidFill>
                  <a:srgbClr val="FFFFFF"/>
                </a:solidFill>
                <a:latin typeface="Century Gothic" panose="020B0502020202020204" pitchFamily="34" charset="0"/>
              </a:rPr>
              <a:t>Камера для исследования антимикробных свойств упаковочных материалов</a:t>
            </a:r>
          </a:p>
        </p:txBody>
      </p:sp>
      <p:sp>
        <p:nvSpPr>
          <p:cNvPr id="12315" name="TextBox 12314">
            <a:extLst>
              <a:ext uri="{FF2B5EF4-FFF2-40B4-BE49-F238E27FC236}">
                <a16:creationId xmlns:a16="http://schemas.microsoft.com/office/drawing/2014/main" id="{E051E477-40D9-4E7D-BE40-38E1D0907E96}"/>
              </a:ext>
            </a:extLst>
          </p:cNvPr>
          <p:cNvSpPr txBox="1"/>
          <p:nvPr/>
        </p:nvSpPr>
        <p:spPr>
          <a:xfrm>
            <a:off x="3442767" y="2892385"/>
            <a:ext cx="178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FFFF"/>
                </a:solidFill>
                <a:latin typeface="Century Gothic" panose="020B0502020202020204" pitchFamily="34" charset="0"/>
              </a:rPr>
              <a:t>Прибор для определения текучести расплава полимеров и композиций</a:t>
            </a:r>
          </a:p>
        </p:txBody>
      </p:sp>
      <p:sp>
        <p:nvSpPr>
          <p:cNvPr id="12317" name="TextBox 12316">
            <a:extLst>
              <a:ext uri="{FF2B5EF4-FFF2-40B4-BE49-F238E27FC236}">
                <a16:creationId xmlns:a16="http://schemas.microsoft.com/office/drawing/2014/main" id="{8BA1828E-2B94-4081-A182-F5DF3F34514F}"/>
              </a:ext>
            </a:extLst>
          </p:cNvPr>
          <p:cNvSpPr txBox="1"/>
          <p:nvPr/>
        </p:nvSpPr>
        <p:spPr>
          <a:xfrm>
            <a:off x="1657847" y="3646977"/>
            <a:ext cx="160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FFFF"/>
                </a:solidFill>
                <a:latin typeface="Century Gothic" panose="020B0502020202020204" pitchFamily="34" charset="0"/>
              </a:rPr>
              <a:t>Оптический микроскоп для изучения поверхности упаковки</a:t>
            </a:r>
          </a:p>
        </p:txBody>
      </p:sp>
      <p:sp>
        <p:nvSpPr>
          <p:cNvPr id="12318" name="TextBox 12317">
            <a:extLst>
              <a:ext uri="{FF2B5EF4-FFF2-40B4-BE49-F238E27FC236}">
                <a16:creationId xmlns:a16="http://schemas.microsoft.com/office/drawing/2014/main" id="{177A8AF8-A35B-4791-A421-2EECA6C6BA23}"/>
              </a:ext>
            </a:extLst>
          </p:cNvPr>
          <p:cNvSpPr txBox="1"/>
          <p:nvPr/>
        </p:nvSpPr>
        <p:spPr>
          <a:xfrm>
            <a:off x="1617031" y="4735830"/>
            <a:ext cx="2490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6AA8B2"/>
                </a:solidFill>
                <a:latin typeface="Century Gothic" panose="020B0502020202020204" pitchFamily="34" charset="0"/>
              </a:rPr>
              <a:t>Исследование процессов </a:t>
            </a:r>
            <a:r>
              <a:rPr lang="ru-RU" sz="1600" b="1" dirty="0" err="1">
                <a:solidFill>
                  <a:srgbClr val="6AA8B2"/>
                </a:solidFill>
                <a:latin typeface="Century Gothic" panose="020B0502020202020204" pitchFamily="34" charset="0"/>
              </a:rPr>
              <a:t>биоразложения</a:t>
            </a:r>
            <a:r>
              <a:rPr lang="ru-RU" sz="1600" b="1" dirty="0">
                <a:solidFill>
                  <a:srgbClr val="6AA8B2"/>
                </a:solidFill>
                <a:latin typeface="Century Gothic" panose="020B0502020202020204" pitchFamily="34" charset="0"/>
              </a:rPr>
              <a:t> упаковочных материалов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419C347-1C9F-4302-9A77-DA92F8B87C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13" y="153282"/>
            <a:ext cx="569453" cy="5160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0A7030C5-4906-4DD0-8133-10D56449419E}"/>
              </a:ext>
            </a:extLst>
          </p:cNvPr>
          <p:cNvSpPr/>
          <p:nvPr/>
        </p:nvSpPr>
        <p:spPr>
          <a:xfrm>
            <a:off x="99066" y="2219307"/>
            <a:ext cx="2861702" cy="2929461"/>
          </a:xfrm>
          <a:prstGeom prst="ellipse">
            <a:avLst/>
          </a:prstGeom>
          <a:solidFill>
            <a:srgbClr val="6AA8B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C603080-034F-4741-8915-C09B32E97C76}"/>
              </a:ext>
            </a:extLst>
          </p:cNvPr>
          <p:cNvSpPr/>
          <p:nvPr/>
        </p:nvSpPr>
        <p:spPr>
          <a:xfrm>
            <a:off x="739752" y="1187080"/>
            <a:ext cx="2320082" cy="2248815"/>
          </a:xfrm>
          <a:prstGeom prst="ellipse">
            <a:avLst/>
          </a:prstGeom>
          <a:solidFill>
            <a:srgbClr val="EAE3DE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F52F2C5-6B4F-4DEF-B49B-EA02FAAEC3DF}"/>
              </a:ext>
            </a:extLst>
          </p:cNvPr>
          <p:cNvSpPr/>
          <p:nvPr/>
        </p:nvSpPr>
        <p:spPr>
          <a:xfrm>
            <a:off x="2210770" y="1603592"/>
            <a:ext cx="1938245" cy="1946811"/>
          </a:xfrm>
          <a:prstGeom prst="ellipse">
            <a:avLst/>
          </a:prstGeom>
          <a:solidFill>
            <a:srgbClr val="98C3CA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5948D10-9FBB-4B26-B9F3-ABAC54BAE528}"/>
              </a:ext>
            </a:extLst>
          </p:cNvPr>
          <p:cNvSpPr/>
          <p:nvPr/>
        </p:nvSpPr>
        <p:spPr>
          <a:xfrm>
            <a:off x="2834824" y="2698987"/>
            <a:ext cx="1587260" cy="1566927"/>
          </a:xfrm>
          <a:prstGeom prst="ellipse">
            <a:avLst/>
          </a:prstGeom>
          <a:solidFill>
            <a:srgbClr val="C5B4A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F983633-12BD-4AC8-9E6A-5874460A05AA}"/>
              </a:ext>
            </a:extLst>
          </p:cNvPr>
          <p:cNvSpPr/>
          <p:nvPr/>
        </p:nvSpPr>
        <p:spPr>
          <a:xfrm>
            <a:off x="2707435" y="3827205"/>
            <a:ext cx="1271573" cy="1212282"/>
          </a:xfrm>
          <a:prstGeom prst="ellipse">
            <a:avLst/>
          </a:prstGeom>
          <a:solidFill>
            <a:srgbClr val="B5D4D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3F2BBA5-4DAE-4A20-8021-3B57EC37BE4D}"/>
              </a:ext>
            </a:extLst>
          </p:cNvPr>
          <p:cNvSpPr/>
          <p:nvPr/>
        </p:nvSpPr>
        <p:spPr>
          <a:xfrm>
            <a:off x="2026132" y="4265914"/>
            <a:ext cx="993330" cy="972829"/>
          </a:xfrm>
          <a:prstGeom prst="ellipse">
            <a:avLst/>
          </a:prstGeom>
          <a:solidFill>
            <a:srgbClr val="A88F7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324CC3-1485-46AE-9ADA-CE4D271F004A}"/>
              </a:ext>
            </a:extLst>
          </p:cNvPr>
          <p:cNvSpPr txBox="1"/>
          <p:nvPr/>
        </p:nvSpPr>
        <p:spPr>
          <a:xfrm>
            <a:off x="246289" y="3582625"/>
            <a:ext cx="2472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ВАШИ БУДУЩИЕ РАБОТОДАТЕЛИ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F39A050-CCD8-4C3D-A237-9243B0D1BAB3}"/>
              </a:ext>
            </a:extLst>
          </p:cNvPr>
          <p:cNvSpPr/>
          <p:nvPr/>
        </p:nvSpPr>
        <p:spPr>
          <a:xfrm>
            <a:off x="7477570" y="-1051133"/>
            <a:ext cx="8092934" cy="8460900"/>
          </a:xfrm>
          <a:prstGeom prst="ellipse">
            <a:avLst/>
          </a:prstGeom>
          <a:solidFill>
            <a:srgbClr val="A88F7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AC82E058-4B3C-4401-8ECF-2E1B1E20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192" y="4601653"/>
            <a:ext cx="1919092" cy="20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911B0182-5E1E-42DA-9A5F-04839021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192" y="5039487"/>
            <a:ext cx="1417783" cy="132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7">
            <a:extLst>
              <a:ext uri="{FF2B5EF4-FFF2-40B4-BE49-F238E27FC236}">
                <a16:creationId xmlns:a16="http://schemas.microsoft.com/office/drawing/2014/main" id="{785EB4E3-60C2-4C64-BB60-62B7A8B3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735" y="346897"/>
            <a:ext cx="2090578" cy="49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Пользователь\Desktop\12.03.2019\nanologo.png">
            <a:extLst>
              <a:ext uri="{FF2B5EF4-FFF2-40B4-BE49-F238E27FC236}">
                <a16:creationId xmlns:a16="http://schemas.microsoft.com/office/drawing/2014/main" id="{F2B38BF5-9CBD-47A3-8D4C-3B7B7F2B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738" y="3415469"/>
            <a:ext cx="3761245" cy="59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4A4B26-85F3-4F1B-BD88-BFB59E829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82" y="4371107"/>
            <a:ext cx="863839" cy="782888"/>
          </a:xfrm>
          <a:prstGeom prst="rect">
            <a:avLst/>
          </a:prstGeom>
        </p:spPr>
      </p:pic>
      <p:pic>
        <p:nvPicPr>
          <p:cNvPr id="19" name="Рисунок 5">
            <a:extLst>
              <a:ext uri="{FF2B5EF4-FFF2-40B4-BE49-F238E27FC236}">
                <a16:creationId xmlns:a16="http://schemas.microsoft.com/office/drawing/2014/main" id="{F2EC5C3C-DBA2-4EDC-BCCA-195FB68D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396" y="1165228"/>
            <a:ext cx="3240220" cy="110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Пользователь\Desktop\12.03.2019\уац.jpg">
            <a:extLst>
              <a:ext uri="{FF2B5EF4-FFF2-40B4-BE49-F238E27FC236}">
                <a16:creationId xmlns:a16="http://schemas.microsoft.com/office/drawing/2014/main" id="{94174A3A-76B9-4248-A438-D13B0FB3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4" y="86101"/>
            <a:ext cx="23844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3">
            <a:extLst>
              <a:ext uri="{FF2B5EF4-FFF2-40B4-BE49-F238E27FC236}">
                <a16:creationId xmlns:a16="http://schemas.microsoft.com/office/drawing/2014/main" id="{462F050E-5498-4E3C-B806-B3A9DE93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10" y="110201"/>
            <a:ext cx="1191907" cy="92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276412-FA5B-4C7D-B8CB-82327FEB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230" y="1412771"/>
            <a:ext cx="1950127" cy="195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2" descr="https://ohmybrand.ru/ohmybrand_logo_green_posit.svg">
            <a:extLst>
              <a:ext uri="{FF2B5EF4-FFF2-40B4-BE49-F238E27FC236}">
                <a16:creationId xmlns:a16="http://schemas.microsoft.com/office/drawing/2014/main" id="{D03FF205-041D-43EE-87CC-F934C5A6B6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51282" y="3276600"/>
            <a:ext cx="397118" cy="3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Рисунок 11">
            <a:extLst>
              <a:ext uri="{FF2B5EF4-FFF2-40B4-BE49-F238E27FC236}">
                <a16:creationId xmlns:a16="http://schemas.microsoft.com/office/drawing/2014/main" id="{9F80B9A7-D17B-42AF-A5DE-F2DA66E8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42" y="4145769"/>
            <a:ext cx="24018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7">
            <a:extLst>
              <a:ext uri="{FF2B5EF4-FFF2-40B4-BE49-F238E27FC236}">
                <a16:creationId xmlns:a16="http://schemas.microsoft.com/office/drawing/2014/main" id="{D0BA2816-1157-4FB3-89C9-E5EE9C4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12" y="5438999"/>
            <a:ext cx="1072809" cy="109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15">
            <a:extLst>
              <a:ext uri="{FF2B5EF4-FFF2-40B4-BE49-F238E27FC236}">
                <a16:creationId xmlns:a16="http://schemas.microsoft.com/office/drawing/2014/main" id="{0425C205-6EA0-4B37-ADB9-E77F58886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13" y="1106266"/>
            <a:ext cx="1143028" cy="111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19">
            <a:extLst>
              <a:ext uri="{FF2B5EF4-FFF2-40B4-BE49-F238E27FC236}">
                <a16:creationId xmlns:a16="http://schemas.microsoft.com/office/drawing/2014/main" id="{65613B72-30D9-462E-937F-B64218D4F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04" y="2481482"/>
            <a:ext cx="1838813" cy="158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4">
            <a:extLst>
              <a:ext uri="{FF2B5EF4-FFF2-40B4-BE49-F238E27FC236}">
                <a16:creationId xmlns:a16="http://schemas.microsoft.com/office/drawing/2014/main" id="{A22FF202-8F11-4308-8368-C5967A498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753" y="4860589"/>
            <a:ext cx="1029873" cy="6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3">
            <a:extLst>
              <a:ext uri="{FF2B5EF4-FFF2-40B4-BE49-F238E27FC236}">
                <a16:creationId xmlns:a16="http://schemas.microsoft.com/office/drawing/2014/main" id="{EA1A8BA8-6421-4CB0-A60C-CCC2882F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79" y="6115432"/>
            <a:ext cx="1838813" cy="4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300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534335-7D2E-48E2-B21A-C12FC13D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75" y="594785"/>
            <a:ext cx="6554242" cy="4369110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>
            <a:cxnSpLocks/>
          </p:cNvCxnSpPr>
          <p:nvPr/>
        </p:nvCxnSpPr>
        <p:spPr>
          <a:xfrm>
            <a:off x="146048" y="113626"/>
            <a:ext cx="6162473" cy="6614345"/>
          </a:xfrm>
          <a:prstGeom prst="line">
            <a:avLst/>
          </a:prstGeom>
          <a:ln w="28575">
            <a:solidFill>
              <a:srgbClr val="6A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6912394" y="710677"/>
            <a:ext cx="4354542" cy="4154938"/>
          </a:xfrm>
          <a:prstGeom prst="ellipse">
            <a:avLst/>
          </a:prstGeom>
          <a:noFill/>
          <a:ln w="76200" cap="flat" cmpd="sng" algn="ctr">
            <a:solidFill>
              <a:srgbClr val="6AA8B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09871" y="8042"/>
            <a:ext cx="4741683" cy="4741683"/>
          </a:xfrm>
          <a:prstGeom prst="ellipse">
            <a:avLst/>
          </a:prstGeom>
          <a:solidFill>
            <a:srgbClr val="6AA8B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2206888" y="2384611"/>
            <a:ext cx="3678417" cy="3678417"/>
          </a:xfrm>
          <a:prstGeom prst="ellipse">
            <a:avLst/>
          </a:prstGeom>
          <a:solidFill>
            <a:srgbClr val="A8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2" name="Содержимое 2">
            <a:extLst>
              <a:ext uri="{FF2B5EF4-FFF2-40B4-BE49-F238E27FC236}">
                <a16:creationId xmlns:a16="http://schemas.microsoft.com/office/drawing/2014/main" id="{563C47D8-416F-4B9E-83C5-0024EFFB0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023" y="3794727"/>
            <a:ext cx="4146003" cy="537947"/>
          </a:xfrm>
        </p:spPr>
        <p:txBody>
          <a:bodyPr>
            <a:noAutofit/>
          </a:bodyPr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kirshia@mgupp.ru</a:t>
            </a: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/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14" y="2600846"/>
            <a:ext cx="510853" cy="3892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8643AE-05FA-459A-A436-7EC13BBF6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1" y="5715954"/>
            <a:ext cx="951944" cy="862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CD42EF-76E7-4713-88B7-D4550FBA563E}"/>
              </a:ext>
            </a:extLst>
          </p:cNvPr>
          <p:cNvSpPr txBox="1"/>
          <p:nvPr/>
        </p:nvSpPr>
        <p:spPr>
          <a:xfrm>
            <a:off x="1023791" y="1373126"/>
            <a:ext cx="265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Кирш</a:t>
            </a:r>
            <a:r>
              <a:rPr lang="ru-RU" sz="2400" b="1" dirty="0">
                <a:solidFill>
                  <a:srgbClr val="EEF1EF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60E27C-34C0-4D0A-B5E2-1FAE1D37F7BD}"/>
              </a:ext>
            </a:extLst>
          </p:cNvPr>
          <p:cNvSpPr txBox="1"/>
          <p:nvPr/>
        </p:nvSpPr>
        <p:spPr>
          <a:xfrm>
            <a:off x="673370" y="1907113"/>
            <a:ext cx="414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Ирина Анатольевна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27C74A-5529-4172-91AF-C265CA2297BC}"/>
              </a:ext>
            </a:extLst>
          </p:cNvPr>
          <p:cNvSpPr txBox="1"/>
          <p:nvPr/>
        </p:nvSpPr>
        <p:spPr>
          <a:xfrm>
            <a:off x="2441196" y="4302449"/>
            <a:ext cx="3357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irina-kirsh@yandex.ru</a:t>
            </a:r>
            <a:endParaRPr lang="ru-RU" sz="2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4075</TotalTime>
  <Words>257</Words>
  <Application>Microsoft Office PowerPoint</Application>
  <PresentationFormat>Широкоэкранный</PresentationFormat>
  <Paragraphs>67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Times New Roman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развития</dc:title>
  <dc:creator>Павел Романов</dc:creator>
  <cp:lastModifiedBy>Тамара Александровна Кондратова</cp:lastModifiedBy>
  <cp:revision>211</cp:revision>
  <dcterms:created xsi:type="dcterms:W3CDTF">2020-01-27T10:24:57Z</dcterms:created>
  <dcterms:modified xsi:type="dcterms:W3CDTF">2021-06-07T14:37:33Z</dcterms:modified>
</cp:coreProperties>
</file>