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82" r:id="rId4"/>
    <p:sldId id="257" r:id="rId5"/>
    <p:sldId id="283" r:id="rId6"/>
    <p:sldId id="288" r:id="rId7"/>
    <p:sldId id="287" r:id="rId8"/>
    <p:sldId id="289" r:id="rId9"/>
    <p:sldId id="291" r:id="rId10"/>
    <p:sldId id="292" r:id="rId11"/>
    <p:sldId id="293" r:id="rId12"/>
    <p:sldId id="263" r:id="rId13"/>
    <p:sldId id="275" r:id="rId14"/>
    <p:sldId id="284" r:id="rId15"/>
    <p:sldId id="285" r:id="rId16"/>
    <p:sldId id="286" r:id="rId17"/>
    <p:sldId id="296" r:id="rId18"/>
    <p:sldId id="276" r:id="rId19"/>
    <p:sldId id="277" r:id="rId20"/>
    <p:sldId id="297" r:id="rId21"/>
    <p:sldId id="272" r:id="rId22"/>
    <p:sldId id="273" r:id="rId23"/>
    <p:sldId id="278" r:id="rId24"/>
    <p:sldId id="294" r:id="rId25"/>
    <p:sldId id="279" r:id="rId26"/>
    <p:sldId id="295" r:id="rId27"/>
    <p:sldId id="281" r:id="rId28"/>
    <p:sldId id="29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 ?><Relationships xmlns="http://schemas.openxmlformats.org/package/2006/relationships"><Relationship Id="rId2" Target="../media/image1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3" Target="../media/image16.jpeg" Type="http://schemas.openxmlformats.org/officeDocument/2006/relationships/image"/><Relationship Id="rId2" Target="../media/image1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 ?><Relationships xmlns="http://schemas.openxmlformats.org/package/2006/relationships"><Relationship Id="rId3" Target="../media/image39.jpeg" Type="http://schemas.openxmlformats.org/officeDocument/2006/relationships/image"/><Relationship Id="rId2" Target="../media/image3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 ?><Relationships xmlns="http://schemas.openxmlformats.org/package/2006/relationships"><Relationship Id="rId3" Target="../media/image41.jpeg" Type="http://schemas.openxmlformats.org/officeDocument/2006/relationships/image"/><Relationship Id="rId2" Target="../media/image4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1.xml.rels><?xml version="1.0" encoding="UTF-8" standalone="yes" ?><Relationships xmlns="http://schemas.openxmlformats.org/package/2006/relationships"><Relationship Id="rId2" Target="../media/image4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8.xml.rels><?xml version="1.0" encoding="UTF-8" standalone="yes" ?><Relationships xmlns="http://schemas.openxmlformats.org/package/2006/relationships"><Relationship Id="rId3" Target="../media/image57.jpeg" Type="http://schemas.openxmlformats.org/officeDocument/2006/relationships/image"/><Relationship Id="rId2" Target="../media/image5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 ?><Relationships xmlns="http://schemas.openxmlformats.org/package/2006/relationships"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2" Target="../media/image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3" Target="../media/image10.jpeg" Type="http://schemas.openxmlformats.org/officeDocument/2006/relationships/image"/><Relationship Id="rId2" Target="../media/image9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2" Target="../media/image11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13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FF0000"/>
              </a:solidFill>
              <a:latin typeface="Arial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/>
              </a:rPr>
              <a:t>Наименование </a:t>
            </a:r>
            <a:r>
              <a:rPr lang="ru-RU" sz="2400" b="1" dirty="0">
                <a:solidFill>
                  <a:srgbClr val="FF0000"/>
                </a:solidFill>
                <a:latin typeface="Arial"/>
              </a:rPr>
              <a:t>организации</a:t>
            </a:r>
            <a:r>
              <a:rPr lang="ru-RU" sz="2400" b="1" dirty="0" smtClean="0">
                <a:solidFill>
                  <a:srgbClr val="FF0000"/>
                </a:solidFill>
                <a:latin typeface="Arial"/>
              </a:rPr>
              <a:t>: ГБПОУ МО «Луховицкий аграрно-промышленный техникум» </a:t>
            </a:r>
            <a:endParaRPr lang="ru-RU" sz="2400" dirty="0"/>
          </a:p>
          <a:p>
            <a:pPr algn="ctr"/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>
                <a:solidFill>
                  <a:srgbClr val="FF0000"/>
                </a:solidFill>
                <a:latin typeface="Arial"/>
              </a:rPr>
              <a:t>ИНН организации: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Arial"/>
              </a:rPr>
              <a:t>5072705263</a:t>
            </a:r>
            <a:endParaRPr lang="ru-RU" sz="2400" b="1" dirty="0" smtClean="0">
              <a:solidFill>
                <a:srgbClr val="FF0000"/>
              </a:solidFill>
              <a:latin typeface="Arial"/>
            </a:endParaRPr>
          </a:p>
          <a:p>
            <a:pPr algn="ctr"/>
            <a:endParaRPr lang="ru-RU" sz="2400" b="1" dirty="0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/>
              </a:rPr>
              <a:t>Адрес </a:t>
            </a:r>
            <a:r>
              <a:rPr lang="ru-RU" sz="2400" b="1" dirty="0">
                <a:solidFill>
                  <a:srgbClr val="FF0000"/>
                </a:solidFill>
                <a:latin typeface="Arial"/>
              </a:rPr>
              <a:t>организации</a:t>
            </a:r>
            <a:r>
              <a:rPr lang="ru-RU" sz="2400" b="1" dirty="0" smtClean="0">
                <a:solidFill>
                  <a:srgbClr val="FF0000"/>
                </a:solidFill>
                <a:latin typeface="Arial"/>
              </a:rPr>
              <a:t>: </a:t>
            </a:r>
            <a:r>
              <a:rPr lang="ru-RU" sz="2400" b="1" dirty="0">
                <a:solidFill>
                  <a:srgbClr val="FF0000"/>
                </a:solidFill>
              </a:rPr>
              <a:t>140514 Московская область, Луховицкий район, п. Красная Пойма, ул. Лесная, </a:t>
            </a:r>
            <a:r>
              <a:rPr lang="ru-RU" sz="2400" b="1" dirty="0" smtClean="0">
                <a:solidFill>
                  <a:srgbClr val="FF0000"/>
                </a:solidFill>
              </a:rPr>
              <a:t>д.6а</a:t>
            </a:r>
            <a:endParaRPr lang="ru-RU" sz="2400" b="1" i="1" dirty="0" smtClean="0">
              <a:solidFill>
                <a:srgbClr val="FF0000"/>
              </a:solidFill>
            </a:endParaRPr>
          </a:p>
          <a:p>
            <a:pPr algn="ctr"/>
            <a:endParaRPr lang="ru-RU" sz="2400" b="1" dirty="0">
              <a:solidFill>
                <a:srgbClr val="FF0000"/>
              </a:solidFill>
              <a:latin typeface="Arial"/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"/>
              </a:rPr>
              <a:t>Адрес структурного подразделения №1: </a:t>
            </a:r>
            <a:r>
              <a:rPr lang="ru-RU" sz="1600" dirty="0">
                <a:solidFill>
                  <a:srgbClr val="FF0000"/>
                </a:solidFill>
              </a:rPr>
              <a:t>140520 Московская область, Луховицкий район, п. Белоомут, ул. М. Огаревская, </a:t>
            </a:r>
            <a:r>
              <a:rPr lang="ru-RU" sz="1600" dirty="0" smtClean="0">
                <a:solidFill>
                  <a:srgbClr val="FF0000"/>
                </a:solidFill>
              </a:rPr>
              <a:t>д.115</a:t>
            </a:r>
          </a:p>
          <a:p>
            <a:pPr algn="ctr"/>
            <a:endParaRPr lang="ru-RU" sz="1600" dirty="0" smtClean="0">
              <a:solidFill>
                <a:srgbClr val="FF0000"/>
              </a:solidFill>
            </a:endParaRP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Arial"/>
              </a:rPr>
              <a:t>Адрес структурного подразделения </a:t>
            </a:r>
            <a:r>
              <a:rPr lang="ru-RU" sz="1600" b="1" dirty="0" smtClean="0">
                <a:solidFill>
                  <a:srgbClr val="FF0000"/>
                </a:solidFill>
                <a:latin typeface="Arial"/>
              </a:rPr>
              <a:t>№2: </a:t>
            </a:r>
            <a:r>
              <a:rPr lang="ru-RU" sz="1600" dirty="0">
                <a:solidFill>
                  <a:srgbClr val="FF0000"/>
                </a:solidFill>
              </a:rPr>
              <a:t>140600  Московская </a:t>
            </a:r>
            <a:r>
              <a:rPr lang="ru-RU" sz="1600" dirty="0" smtClean="0">
                <a:solidFill>
                  <a:srgbClr val="FF0000"/>
                </a:solidFill>
              </a:rPr>
              <a:t>область</a:t>
            </a:r>
            <a:r>
              <a:rPr lang="ru-RU" sz="1600" dirty="0">
                <a:solidFill>
                  <a:srgbClr val="FF0000"/>
                </a:solidFill>
              </a:rPr>
              <a:t>, г. Зарайск, ул. К. Маркса, </a:t>
            </a:r>
            <a:r>
              <a:rPr lang="ru-RU" sz="1600" dirty="0" smtClean="0">
                <a:solidFill>
                  <a:srgbClr val="FF0000"/>
                </a:solidFill>
              </a:rPr>
              <a:t>д.37</a:t>
            </a:r>
          </a:p>
          <a:p>
            <a:pPr algn="ctr"/>
            <a:endParaRPr lang="ru-RU" sz="1600" dirty="0" smtClean="0">
              <a:solidFill>
                <a:srgbClr val="FF000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"/>
              </a:rPr>
              <a:t>Адрес </a:t>
            </a:r>
            <a:r>
              <a:rPr lang="ru-RU" sz="1600" b="1" dirty="0">
                <a:solidFill>
                  <a:srgbClr val="FF0000"/>
                </a:solidFill>
                <a:latin typeface="Arial"/>
              </a:rPr>
              <a:t>структурного подразделения </a:t>
            </a:r>
            <a:r>
              <a:rPr lang="ru-RU" sz="1600" b="1" dirty="0" smtClean="0">
                <a:solidFill>
                  <a:srgbClr val="FF0000"/>
                </a:solidFill>
                <a:latin typeface="Arial"/>
              </a:rPr>
              <a:t>№3: </a:t>
            </a:r>
            <a:r>
              <a:rPr lang="ru-RU" sz="1600" dirty="0">
                <a:solidFill>
                  <a:srgbClr val="FF0000"/>
                </a:solidFill>
              </a:rPr>
              <a:t>140600  Московская область, г. Зарайск, </a:t>
            </a:r>
            <a:r>
              <a:rPr lang="ru-RU" sz="1600" dirty="0" err="1">
                <a:solidFill>
                  <a:srgbClr val="FF0000"/>
                </a:solidFill>
              </a:rPr>
              <a:t>ул.Московская</a:t>
            </a:r>
            <a:r>
              <a:rPr lang="ru-RU" sz="1600" dirty="0">
                <a:solidFill>
                  <a:srgbClr val="FF0000"/>
                </a:solidFill>
              </a:rPr>
              <a:t>, д.110</a:t>
            </a:r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  <a:latin typeface="Arial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/>
              </a:rPr>
              <a:t>Сайт организации: 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</a:rPr>
              <a:t>http</a:t>
            </a:r>
            <a:r>
              <a:rPr lang="en-US" sz="2400" b="1" dirty="0">
                <a:solidFill>
                  <a:srgbClr val="FF0000"/>
                </a:solidFill>
                <a:latin typeface="Arial"/>
              </a:rPr>
              <a:t>://apt-mo.ru</a:t>
            </a:r>
            <a:endParaRPr lang="ru-RU" sz="2400" dirty="0"/>
          </a:p>
          <a:p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97700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0062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" algn="ctr"/>
            <a:r>
              <a:rPr lang="ru-RU" sz="2800" b="1" dirty="0" smtClean="0">
                <a:solidFill>
                  <a:srgbClr val="000000"/>
                </a:solidFill>
                <a:latin typeface="Times New Roman"/>
              </a:rPr>
              <a:t>Скриншоты сайта</a:t>
            </a:r>
            <a:endParaRPr lang="ru-RU" sz="2800" b="1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5445224"/>
            <a:ext cx="91439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- копия устава образовательной организации;</a:t>
            </a:r>
            <a:endParaRPr lang="ru-RU" dirty="0"/>
          </a:p>
          <a:p>
            <a:pPr algn="ctr"/>
            <a:r>
              <a:rPr lang="ru-RU" dirty="0"/>
              <a:t>- лицензии на осуществление образовательной деятельности (с приложениями);</a:t>
            </a:r>
            <a:endParaRPr lang="ru-RU" dirty="0"/>
          </a:p>
          <a:p>
            <a:pPr algn="ctr"/>
            <a:r>
              <a:rPr lang="ru-RU" dirty="0"/>
              <a:t>- свидетельства о государственной аккредитации (с приложениями);</a:t>
            </a:r>
            <a:endParaRPr lang="ru-RU" dirty="0"/>
          </a:p>
          <a:p>
            <a:pPr algn="ctr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27" y="1077218"/>
            <a:ext cx="7315151" cy="411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3536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0062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" algn="ctr"/>
            <a:r>
              <a:rPr lang="ru-RU" sz="2800" b="1" dirty="0" smtClean="0">
                <a:solidFill>
                  <a:srgbClr val="000000"/>
                </a:solidFill>
                <a:latin typeface="Times New Roman"/>
              </a:rPr>
              <a:t>Скриншоты сайта</a:t>
            </a:r>
            <a:endParaRPr lang="ru-RU" sz="2800" b="1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11" y="2058281"/>
            <a:ext cx="4345478" cy="24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584" y="692696"/>
            <a:ext cx="4601630" cy="2587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72570" y="5157192"/>
            <a:ext cx="90364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i="1" dirty="0"/>
              <a:t>телефон;</a:t>
            </a:r>
          </a:p>
          <a:p>
            <a:pPr marL="285750" indent="-285750" algn="ctr">
              <a:buFontTx/>
              <a:buChar char="-"/>
            </a:pPr>
            <a:r>
              <a:rPr lang="ru-RU" i="1" dirty="0" smtClean="0"/>
              <a:t>электронная </a:t>
            </a:r>
            <a:r>
              <a:rPr lang="ru-RU" i="1" dirty="0"/>
              <a:t>почта</a:t>
            </a:r>
            <a:r>
              <a:rPr lang="ru-RU" i="1" dirty="0" smtClean="0"/>
              <a:t>;</a:t>
            </a:r>
            <a:endParaRPr lang="ru-RU" dirty="0" smtClean="0"/>
          </a:p>
          <a:p>
            <a:pPr marL="285750" indent="-285750" algn="ctr">
              <a:buFontTx/>
              <a:buChar char="-"/>
            </a:pPr>
            <a:r>
              <a:rPr lang="ru-RU" i="1" dirty="0" smtClean="0"/>
              <a:t>- </a:t>
            </a:r>
            <a:r>
              <a:rPr lang="ru-RU" i="1" dirty="0"/>
              <a:t>электронный сервис (форма для подачи электронного обращения (жалобы, предложения), </a:t>
            </a:r>
            <a:endParaRPr lang="ru-RU" dirty="0"/>
          </a:p>
          <a:p>
            <a:pPr algn="ctr"/>
            <a:r>
              <a:rPr lang="ru-RU" i="1" dirty="0"/>
              <a:t>- информация для получение консультаций;</a:t>
            </a: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6331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84784" y="496144"/>
            <a:ext cx="6174432" cy="3088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600"/>
              </a:spcAft>
            </a:pPr>
            <a:r>
              <a:rPr lang="ru-RU" sz="4400" b="1" dirty="0">
                <a:solidFill>
                  <a:srgbClr val="000000"/>
                </a:solidFill>
                <a:latin typeface="Times New Roman"/>
              </a:rPr>
              <a:t>Критерий 2. </a:t>
            </a:r>
            <a:endParaRPr lang="ru-RU" sz="4400" dirty="0"/>
          </a:p>
          <a:p>
            <a:pPr algn="ctr">
              <a:spcAft>
                <a:spcPts val="1600"/>
              </a:spcAft>
            </a:pPr>
            <a:r>
              <a:rPr lang="ru-RU" sz="4400" b="1" dirty="0">
                <a:solidFill>
                  <a:srgbClr val="000000"/>
                </a:solidFill>
                <a:latin typeface="Times New Roman"/>
              </a:rPr>
              <a:t>Комфортность условий предоставления услуг</a:t>
            </a:r>
            <a:endParaRPr lang="ru-RU" sz="4400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4959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4653" y="5207296"/>
            <a:ext cx="298448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600"/>
              </a:spcAft>
            </a:pPr>
            <a:r>
              <a:rPr lang="ru-RU" sz="1600" i="1" dirty="0" smtClean="0"/>
              <a:t>Комфортная зона </a:t>
            </a:r>
            <a:r>
              <a:rPr lang="ru-RU" sz="1600" i="1" dirty="0"/>
              <a:t>отдыха, оборудованной соответствующей мебелью;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C:\Downloads\17-10-2018_14-08-46\IMG-20181017-WA0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26" y="1124744"/>
            <a:ext cx="2843808" cy="379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47864" y="5103540"/>
            <a:ext cx="230425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/>
              <a:t>наличие и понятность навигации внутри организации</a:t>
            </a:r>
            <a:r>
              <a:rPr lang="ru-RU" i="1" dirty="0"/>
              <a:t>;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652120" y="5274669"/>
            <a:ext cx="32928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/>
              <a:t>наличие и доступность питьевой </a:t>
            </a:r>
            <a:endParaRPr lang="ru-RU" sz="1600" i="1" dirty="0" smtClean="0"/>
          </a:p>
          <a:p>
            <a:pPr algn="ctr"/>
            <a:r>
              <a:rPr lang="ru-RU" sz="1600" i="1" dirty="0" smtClean="0"/>
              <a:t>воды</a:t>
            </a:r>
            <a:r>
              <a:rPr lang="ru-RU" sz="1600" i="1" dirty="0"/>
              <a:t>;</a:t>
            </a:r>
            <a:endParaRPr lang="ru-RU" sz="1600" dirty="0"/>
          </a:p>
        </p:txBody>
      </p:sp>
      <p:pic>
        <p:nvPicPr>
          <p:cNvPr id="3075" name="Picture 3" descr="C:\Downloads\17-10-2018_14-08-46\IMG-20181017-WA0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965" y="1124744"/>
            <a:ext cx="2984097" cy="397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wnloads\17-10-2018_14-08-46\IMG-20181017-WA00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315" y="2008874"/>
            <a:ext cx="2130188" cy="284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5326" y="404664"/>
            <a:ext cx="89171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Times New Roman"/>
              </a:rPr>
              <a:t>Комфортность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</a:rPr>
              <a:t>условий в головном подразделении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80978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463" y="5470922"/>
            <a:ext cx="298448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600"/>
              </a:spcAft>
            </a:pPr>
            <a:r>
              <a:rPr lang="ru-RU" sz="1600" i="1" dirty="0" smtClean="0"/>
              <a:t>Комфортная зона </a:t>
            </a:r>
            <a:r>
              <a:rPr lang="ru-RU" sz="1600" i="1" dirty="0"/>
              <a:t>отдыха, оборудованной соответствующей мебелью;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32240" y="5317033"/>
            <a:ext cx="2232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/>
              <a:t>наличие и доступность питьевой воды;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-61426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Times New Roman"/>
              </a:rPr>
              <a:t>Комфортность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</a:rPr>
              <a:t>условий в структурном подразделении №1</a:t>
            </a:r>
            <a:endParaRPr lang="ru-RU" sz="2800" dirty="0"/>
          </a:p>
        </p:txBody>
      </p:sp>
      <p:pic>
        <p:nvPicPr>
          <p:cNvPr id="9" name="Picture 8" descr="C:\Users\8C74~1\AppData\Local\Temp\Rar$DI20.351\IMG_20181017_1309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58512"/>
            <a:ext cx="2884098" cy="1870045"/>
          </a:xfrm>
          <a:prstGeom prst="rect">
            <a:avLst/>
          </a:prstGeom>
          <a:noFill/>
        </p:spPr>
      </p:pic>
      <p:pic>
        <p:nvPicPr>
          <p:cNvPr id="10" name="Picture 9" descr="C:\Users\8C74~1\AppData\Local\Temp\Rar$DI26.096\IMG_20181017_131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001" y="978351"/>
            <a:ext cx="2952328" cy="2214248"/>
          </a:xfrm>
          <a:prstGeom prst="rect">
            <a:avLst/>
          </a:prstGeom>
          <a:noFill/>
        </p:spPr>
      </p:pic>
      <p:pic>
        <p:nvPicPr>
          <p:cNvPr id="11" name="Picture 2" descr="C:\Users\8C74~1\AppData\Local\Temp\Rar$DI80.726\P10105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1124744"/>
            <a:ext cx="2079278" cy="369649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491880" y="5396426"/>
            <a:ext cx="2664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/>
              <a:t>наличие и понятность навигации внутри организации;</a:t>
            </a:r>
            <a:endParaRPr lang="ru-RU" sz="1600" dirty="0"/>
          </a:p>
        </p:txBody>
      </p:sp>
      <p:pic>
        <p:nvPicPr>
          <p:cNvPr id="13" name="Picture 5" descr="C:\Users\8C74~1\AppData\Local\Temp\Rar$DI08.707\IMG_20181017_1317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98120" y="978351"/>
            <a:ext cx="2857489" cy="2143117"/>
          </a:xfrm>
          <a:prstGeom prst="rect">
            <a:avLst/>
          </a:prstGeom>
          <a:noFill/>
        </p:spPr>
      </p:pic>
      <p:pic>
        <p:nvPicPr>
          <p:cNvPr id="14" name="Picture 2" descr="C:\Users\8C74~1\AppData\Local\Temp\Rar$DI00.979\IMG_20181017_13205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7984" y="3202833"/>
            <a:ext cx="1425526" cy="19007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3581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5733256"/>
            <a:ext cx="87849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/>
              <a:t>наличие и доступность санитарно-гигиенических помещений;</a:t>
            </a:r>
            <a:endParaRPr lang="ru-RU" sz="1600" dirty="0"/>
          </a:p>
        </p:txBody>
      </p:sp>
      <p:pic>
        <p:nvPicPr>
          <p:cNvPr id="4098" name="Picture 2" descr="C:\Downloads\17-10-2018_14-08-46\IMG-20181017-WA0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84" y="1294701"/>
            <a:ext cx="2788857" cy="371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404664"/>
            <a:ext cx="83985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Times New Roman"/>
              </a:rPr>
              <a:t>Комфортность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</a:rPr>
              <a:t>условий в головном подразделении </a:t>
            </a:r>
            <a:endParaRPr lang="ru-RU" sz="2800" dirty="0"/>
          </a:p>
        </p:txBody>
      </p:sp>
      <p:pic>
        <p:nvPicPr>
          <p:cNvPr id="2050" name="Picture 2" descr="C:\Downloads\17-10-2018_14-08-46\IMG-20181017-WA0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744833"/>
            <a:ext cx="2444037" cy="325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Downloads\IMG-20181017-WA00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738" y="1416382"/>
            <a:ext cx="2674097" cy="356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839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5733256"/>
            <a:ext cx="87849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/>
              <a:t>наличие и доступность санитарно-гигиенических помещений;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404664"/>
            <a:ext cx="72464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Times New Roman"/>
              </a:rPr>
              <a:t>Комфортность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</a:rPr>
              <a:t>условий в структурном подразделении №1</a:t>
            </a:r>
            <a:endParaRPr lang="ru-RU" sz="2800" dirty="0"/>
          </a:p>
        </p:txBody>
      </p:sp>
      <p:pic>
        <p:nvPicPr>
          <p:cNvPr id="7" name="Picture 6" descr="C:\Users\8C74~1\AppData\Local\Temp\Rar$DI12.508\IMG_20181017_1314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72816"/>
            <a:ext cx="2643188" cy="3524251"/>
          </a:xfrm>
          <a:prstGeom prst="rect">
            <a:avLst/>
          </a:prstGeom>
          <a:noFill/>
        </p:spPr>
      </p:pic>
      <p:pic>
        <p:nvPicPr>
          <p:cNvPr id="8" name="Picture 7" descr="C:\Users\8C74~1\AppData\Local\Temp\Rar$DI15.833\IMG_20181017_1311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744672"/>
            <a:ext cx="2664296" cy="35523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6007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5733256"/>
            <a:ext cx="87849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/>
              <a:t>наличие и доступность санитарно-гигиенических помещений;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404664"/>
            <a:ext cx="9036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Times New Roman"/>
              </a:rPr>
              <a:t>Комфортность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</a:rPr>
              <a:t>условий в структурном подразделении №3</a:t>
            </a:r>
            <a:endParaRPr lang="ru-RU" sz="2800" dirty="0"/>
          </a:p>
        </p:txBody>
      </p:sp>
      <p:pic>
        <p:nvPicPr>
          <p:cNvPr id="6" name="Picture 5" descr="C:\Users\Библиотека\Desktop\критерии\DSCN04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717032"/>
            <a:ext cx="2393210" cy="179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Библиотека\Desktop\критерии\DSCN05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51194"/>
            <a:ext cx="2423688" cy="181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Библиотека\Desktop\критерии\DSCN05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013" y="3518537"/>
            <a:ext cx="2657871" cy="199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Библиотека\Desktop\критерии\DSCN05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51194"/>
            <a:ext cx="2483768" cy="186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817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5949280"/>
            <a:ext cx="75243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/>
              <a:t>санитарное состояние помещений образовательной организации;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404664"/>
            <a:ext cx="72464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Times New Roman"/>
              </a:rPr>
              <a:t>Комфортность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</a:rPr>
              <a:t>условий</a:t>
            </a:r>
            <a:endParaRPr lang="ru-RU" sz="2800" dirty="0"/>
          </a:p>
        </p:txBody>
      </p:sp>
      <p:pic>
        <p:nvPicPr>
          <p:cNvPr id="10" name="Рисунок 9" descr="C:\Users\User\Desktop\ФГОС кабинеты\PANO_20180715_12040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6" y="1061337"/>
            <a:ext cx="3168352" cy="1867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User\Desktop\ФГОС кабинеты\PANO_20180715_12014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656" y="959192"/>
            <a:ext cx="3096344" cy="1867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User\Desktop\ФГОС кабинеты\PANO_20180715_14133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704" y="3789040"/>
            <a:ext cx="6390005" cy="1608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3" descr="C:\Users\Библиотека\Desktop\критерии\DSCN049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873" y="1628800"/>
            <a:ext cx="2459765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445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7" y="5449232"/>
            <a:ext cx="79665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/>
              <a:t>транспортная доступность (возможность доехать до образовательной организации на общественном транспорте, наличие парковки);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04664"/>
            <a:ext cx="82545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Times New Roman"/>
              </a:rPr>
              <a:t>Комфортность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</a:rPr>
              <a:t>условий в головном подразделении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864" y="1556792"/>
            <a:ext cx="3413904" cy="363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ая прямоугольная выноска 5"/>
          <p:cNvSpPr/>
          <p:nvPr/>
        </p:nvSpPr>
        <p:spPr>
          <a:xfrm flipH="1">
            <a:off x="2945160" y="1107232"/>
            <a:ext cx="1656184" cy="487855"/>
          </a:xfrm>
          <a:prstGeom prst="wedgeRoundRectCallout">
            <a:avLst>
              <a:gd name="adj1" fmla="val 113097"/>
              <a:gd name="adj2" fmla="val 123726"/>
              <a:gd name="adj3" fmla="val 16667"/>
            </a:avLst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baseline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ГБПОУ МО "Луховицкий </a:t>
            </a:r>
            <a:r>
              <a:rPr lang="ru-RU" sz="800" b="1" baseline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аграрно</a:t>
            </a:r>
            <a:r>
              <a:rPr lang="ru-RU" sz="800" b="1" baseline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промышленный техникум"</a:t>
            </a:r>
            <a:endParaRPr lang="ru-RU" sz="8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1835696" y="2060848"/>
            <a:ext cx="2232248" cy="2736304"/>
          </a:xfrm>
          <a:custGeom>
            <a:avLst/>
            <a:gdLst>
              <a:gd name="connsiteX0" fmla="*/ 4384104 w 4623636"/>
              <a:gd name="connsiteY0" fmla="*/ 6057900 h 6057900"/>
              <a:gd name="connsiteX1" fmla="*/ 4536504 w 4623636"/>
              <a:gd name="connsiteY1" fmla="*/ 5686425 h 6057900"/>
              <a:gd name="connsiteX2" fmla="*/ 4622229 w 4623636"/>
              <a:gd name="connsiteY2" fmla="*/ 5419725 h 6057900"/>
              <a:gd name="connsiteX3" fmla="*/ 4469829 w 4623636"/>
              <a:gd name="connsiteY3" fmla="*/ 5305425 h 6057900"/>
              <a:gd name="connsiteX4" fmla="*/ 3888804 w 4623636"/>
              <a:gd name="connsiteY4" fmla="*/ 4991100 h 6057900"/>
              <a:gd name="connsiteX5" fmla="*/ 3383979 w 4623636"/>
              <a:gd name="connsiteY5" fmla="*/ 4667250 h 6057900"/>
              <a:gd name="connsiteX6" fmla="*/ 2955354 w 4623636"/>
              <a:gd name="connsiteY6" fmla="*/ 4410075 h 6057900"/>
              <a:gd name="connsiteX7" fmla="*/ 2583879 w 4623636"/>
              <a:gd name="connsiteY7" fmla="*/ 4162425 h 6057900"/>
              <a:gd name="connsiteX8" fmla="*/ 2745804 w 4623636"/>
              <a:gd name="connsiteY8" fmla="*/ 3867150 h 6057900"/>
              <a:gd name="connsiteX9" fmla="*/ 2936304 w 4623636"/>
              <a:gd name="connsiteY9" fmla="*/ 3552825 h 6057900"/>
              <a:gd name="connsiteX10" fmla="*/ 2860104 w 4623636"/>
              <a:gd name="connsiteY10" fmla="*/ 3381375 h 6057900"/>
              <a:gd name="connsiteX11" fmla="*/ 2402904 w 4623636"/>
              <a:gd name="connsiteY11" fmla="*/ 3067050 h 6057900"/>
              <a:gd name="connsiteX12" fmla="*/ 1974279 w 4623636"/>
              <a:gd name="connsiteY12" fmla="*/ 2771775 h 6057900"/>
              <a:gd name="connsiteX13" fmla="*/ 1488504 w 4623636"/>
              <a:gd name="connsiteY13" fmla="*/ 2447925 h 6057900"/>
              <a:gd name="connsiteX14" fmla="*/ 1307529 w 4623636"/>
              <a:gd name="connsiteY14" fmla="*/ 2295525 h 6057900"/>
              <a:gd name="connsiteX15" fmla="*/ 1355154 w 4623636"/>
              <a:gd name="connsiteY15" fmla="*/ 2105025 h 6057900"/>
              <a:gd name="connsiteX16" fmla="*/ 1431354 w 4623636"/>
              <a:gd name="connsiteY16" fmla="*/ 2019300 h 6057900"/>
              <a:gd name="connsiteX17" fmla="*/ 1431354 w 4623636"/>
              <a:gd name="connsiteY17" fmla="*/ 1914525 h 6057900"/>
              <a:gd name="connsiteX18" fmla="*/ 1240854 w 4623636"/>
              <a:gd name="connsiteY18" fmla="*/ 1762125 h 6057900"/>
              <a:gd name="connsiteX19" fmla="*/ 1088454 w 4623636"/>
              <a:gd name="connsiteY19" fmla="*/ 1657350 h 6057900"/>
              <a:gd name="connsiteX20" fmla="*/ 545529 w 4623636"/>
              <a:gd name="connsiteY20" fmla="*/ 1228725 h 6057900"/>
              <a:gd name="connsiteX21" fmla="*/ 231204 w 4623636"/>
              <a:gd name="connsiteY21" fmla="*/ 952500 h 6057900"/>
              <a:gd name="connsiteX22" fmla="*/ 12129 w 4623636"/>
              <a:gd name="connsiteY22" fmla="*/ 723900 h 6057900"/>
              <a:gd name="connsiteX23" fmla="*/ 40704 w 4623636"/>
              <a:gd name="connsiteY23" fmla="*/ 476250 h 6057900"/>
              <a:gd name="connsiteX24" fmla="*/ 145479 w 4623636"/>
              <a:gd name="connsiteY24" fmla="*/ 352425 h 6057900"/>
              <a:gd name="connsiteX25" fmla="*/ 145479 w 4623636"/>
              <a:gd name="connsiteY25" fmla="*/ 247650 h 6057900"/>
              <a:gd name="connsiteX26" fmla="*/ 193104 w 4623636"/>
              <a:gd name="connsiteY26" fmla="*/ 123825 h 6057900"/>
              <a:gd name="connsiteX27" fmla="*/ 31179 w 4623636"/>
              <a:gd name="connsiteY27" fmla="*/ 0 h 6057900"/>
              <a:gd name="connsiteX28" fmla="*/ 31179 w 4623636"/>
              <a:gd name="connsiteY28" fmla="*/ 0 h 605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623636" h="6057900">
                <a:moveTo>
                  <a:pt x="4384104" y="6057900"/>
                </a:moveTo>
                <a:cubicBezTo>
                  <a:pt x="4440460" y="5925343"/>
                  <a:pt x="4496817" y="5792787"/>
                  <a:pt x="4536504" y="5686425"/>
                </a:cubicBezTo>
                <a:cubicBezTo>
                  <a:pt x="4576191" y="5580063"/>
                  <a:pt x="4633342" y="5483225"/>
                  <a:pt x="4622229" y="5419725"/>
                </a:cubicBezTo>
                <a:cubicBezTo>
                  <a:pt x="4611117" y="5356225"/>
                  <a:pt x="4592066" y="5376862"/>
                  <a:pt x="4469829" y="5305425"/>
                </a:cubicBezTo>
                <a:cubicBezTo>
                  <a:pt x="4347592" y="5233988"/>
                  <a:pt x="4069779" y="5097462"/>
                  <a:pt x="3888804" y="4991100"/>
                </a:cubicBezTo>
                <a:cubicBezTo>
                  <a:pt x="3707829" y="4884737"/>
                  <a:pt x="3539554" y="4764087"/>
                  <a:pt x="3383979" y="4667250"/>
                </a:cubicBezTo>
                <a:cubicBezTo>
                  <a:pt x="3228404" y="4570413"/>
                  <a:pt x="3088704" y="4494212"/>
                  <a:pt x="2955354" y="4410075"/>
                </a:cubicBezTo>
                <a:cubicBezTo>
                  <a:pt x="2822004" y="4325937"/>
                  <a:pt x="2618804" y="4252912"/>
                  <a:pt x="2583879" y="4162425"/>
                </a:cubicBezTo>
                <a:cubicBezTo>
                  <a:pt x="2548954" y="4071938"/>
                  <a:pt x="2687066" y="3968750"/>
                  <a:pt x="2745804" y="3867150"/>
                </a:cubicBezTo>
                <a:cubicBezTo>
                  <a:pt x="2804541" y="3765550"/>
                  <a:pt x="2917254" y="3633787"/>
                  <a:pt x="2936304" y="3552825"/>
                </a:cubicBezTo>
                <a:cubicBezTo>
                  <a:pt x="2955354" y="3471863"/>
                  <a:pt x="2949004" y="3462337"/>
                  <a:pt x="2860104" y="3381375"/>
                </a:cubicBezTo>
                <a:cubicBezTo>
                  <a:pt x="2771204" y="3300413"/>
                  <a:pt x="2402904" y="3067050"/>
                  <a:pt x="2402904" y="3067050"/>
                </a:cubicBezTo>
                <a:lnTo>
                  <a:pt x="1974279" y="2771775"/>
                </a:lnTo>
                <a:cubicBezTo>
                  <a:pt x="1821879" y="2668588"/>
                  <a:pt x="1599629" y="2527300"/>
                  <a:pt x="1488504" y="2447925"/>
                </a:cubicBezTo>
                <a:cubicBezTo>
                  <a:pt x="1377379" y="2368550"/>
                  <a:pt x="1329754" y="2352675"/>
                  <a:pt x="1307529" y="2295525"/>
                </a:cubicBezTo>
                <a:cubicBezTo>
                  <a:pt x="1285304" y="2238375"/>
                  <a:pt x="1334516" y="2151062"/>
                  <a:pt x="1355154" y="2105025"/>
                </a:cubicBezTo>
                <a:cubicBezTo>
                  <a:pt x="1375791" y="2058987"/>
                  <a:pt x="1418654" y="2051050"/>
                  <a:pt x="1431354" y="2019300"/>
                </a:cubicBezTo>
                <a:cubicBezTo>
                  <a:pt x="1444054" y="1987550"/>
                  <a:pt x="1463104" y="1957387"/>
                  <a:pt x="1431354" y="1914525"/>
                </a:cubicBezTo>
                <a:cubicBezTo>
                  <a:pt x="1399604" y="1871663"/>
                  <a:pt x="1298004" y="1804988"/>
                  <a:pt x="1240854" y="1762125"/>
                </a:cubicBezTo>
                <a:cubicBezTo>
                  <a:pt x="1183704" y="1719262"/>
                  <a:pt x="1204342" y="1746250"/>
                  <a:pt x="1088454" y="1657350"/>
                </a:cubicBezTo>
                <a:cubicBezTo>
                  <a:pt x="972566" y="1568450"/>
                  <a:pt x="688404" y="1346200"/>
                  <a:pt x="545529" y="1228725"/>
                </a:cubicBezTo>
                <a:cubicBezTo>
                  <a:pt x="402654" y="1111250"/>
                  <a:pt x="320104" y="1036637"/>
                  <a:pt x="231204" y="952500"/>
                </a:cubicBezTo>
                <a:cubicBezTo>
                  <a:pt x="142304" y="868363"/>
                  <a:pt x="43879" y="803275"/>
                  <a:pt x="12129" y="723900"/>
                </a:cubicBezTo>
                <a:cubicBezTo>
                  <a:pt x="-19621" y="644525"/>
                  <a:pt x="18479" y="538163"/>
                  <a:pt x="40704" y="476250"/>
                </a:cubicBezTo>
                <a:cubicBezTo>
                  <a:pt x="62929" y="414337"/>
                  <a:pt x="128017" y="390525"/>
                  <a:pt x="145479" y="352425"/>
                </a:cubicBezTo>
                <a:cubicBezTo>
                  <a:pt x="162941" y="314325"/>
                  <a:pt x="137542" y="285750"/>
                  <a:pt x="145479" y="247650"/>
                </a:cubicBezTo>
                <a:cubicBezTo>
                  <a:pt x="153416" y="209550"/>
                  <a:pt x="212154" y="165100"/>
                  <a:pt x="193104" y="123825"/>
                </a:cubicBezTo>
                <a:cubicBezTo>
                  <a:pt x="174054" y="82550"/>
                  <a:pt x="31179" y="0"/>
                  <a:pt x="31179" y="0"/>
                </a:cubicBezTo>
                <a:lnTo>
                  <a:pt x="31179" y="0"/>
                </a:lnTo>
              </a:path>
            </a:pathLst>
          </a:custGeom>
          <a:ln w="38100">
            <a:solidFill>
              <a:srgbClr val="00B05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t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/>
          </a:p>
        </p:txBody>
      </p:sp>
      <p:pic>
        <p:nvPicPr>
          <p:cNvPr id="12290" name="Picture 2" descr="C:\Downloads\17-10-2018_14-08-46\IMG-20181017-WA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1338335"/>
            <a:ext cx="2888443" cy="385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926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36712"/>
            <a:ext cx="8892480" cy="4934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600"/>
              </a:spcAft>
            </a:pPr>
            <a:r>
              <a:rPr lang="ru-RU" sz="3600" b="1" dirty="0">
                <a:solidFill>
                  <a:srgbClr val="000000"/>
                </a:solidFill>
                <a:latin typeface="Times New Roman"/>
              </a:rPr>
              <a:t>Критерий 1. </a:t>
            </a:r>
            <a:endParaRPr lang="ru-RU" sz="3600" dirty="0"/>
          </a:p>
          <a:p>
            <a:pPr algn="ctr">
              <a:spcAft>
                <a:spcPts val="1600"/>
              </a:spcAft>
            </a:pPr>
            <a:r>
              <a:rPr lang="ru-RU" sz="3600" b="1" dirty="0">
                <a:solidFill>
                  <a:srgbClr val="000000"/>
                </a:solidFill>
                <a:latin typeface="Times New Roman"/>
              </a:rPr>
              <a:t>Открытость и доступность информации об организации</a:t>
            </a:r>
            <a:endParaRPr lang="ru-RU" sz="3600" dirty="0"/>
          </a:p>
          <a:p>
            <a:pPr algn="ctr"/>
            <a:r>
              <a:rPr lang="ru-RU" i="1" dirty="0">
                <a:solidFill>
                  <a:srgbClr val="000000"/>
                </a:solidFill>
                <a:latin typeface="Times New Roman"/>
              </a:rPr>
              <a:t>1. Соответствие информации о деятельности образовательной  организации, размещенной на </a:t>
            </a:r>
            <a:r>
              <a:rPr lang="ru-RU" b="1" i="1" dirty="0">
                <a:solidFill>
                  <a:srgbClr val="000000"/>
                </a:solidFill>
                <a:latin typeface="Times New Roman"/>
              </a:rPr>
              <a:t>информационных стендах</a:t>
            </a:r>
            <a:r>
              <a:rPr lang="ru-RU" i="1" dirty="0">
                <a:solidFill>
                  <a:srgbClr val="000000"/>
                </a:solidFill>
                <a:latin typeface="Times New Roman"/>
              </a:rPr>
              <a:t>, ее содержанию и порядку (форме), установленных нормативными правовыми актами.</a:t>
            </a:r>
            <a:endParaRPr lang="ru-RU" dirty="0"/>
          </a:p>
          <a:p>
            <a:pPr algn="ctr"/>
            <a:r>
              <a:rPr lang="ru-RU" i="1" dirty="0">
                <a:solidFill>
                  <a:srgbClr val="000000"/>
                </a:solidFill>
                <a:latin typeface="Times New Roman"/>
              </a:rPr>
              <a:t>2. Соответствие информации о деятельности образовательной организации, размещенной на </a:t>
            </a:r>
            <a:r>
              <a:rPr lang="ru-RU" b="1" i="1" dirty="0">
                <a:solidFill>
                  <a:srgbClr val="000000"/>
                </a:solidFill>
                <a:latin typeface="Times New Roman"/>
              </a:rPr>
              <a:t>официальном сайте</a:t>
            </a:r>
            <a:r>
              <a:rPr lang="ru-RU" i="1" dirty="0">
                <a:solidFill>
                  <a:srgbClr val="000000"/>
                </a:solidFill>
                <a:latin typeface="Times New Roman"/>
              </a:rPr>
              <a:t>, ее содержанию и порядку (форме), установленным нормативными правовыми актами.</a:t>
            </a:r>
            <a:endParaRPr lang="ru-RU" dirty="0"/>
          </a:p>
          <a:p>
            <a:pPr algn="ctr"/>
            <a:r>
              <a:rPr lang="ru-RU" i="1" dirty="0">
                <a:solidFill>
                  <a:srgbClr val="000000"/>
                </a:solidFill>
                <a:latin typeface="Times New Roman"/>
              </a:rPr>
              <a:t>3. Наличие и функционирование на официальном сайте организации информации о дистанционных способах взаимодействия с получателями услуг</a:t>
            </a: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4071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5229200"/>
            <a:ext cx="7105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/>
              <a:t>транспортная доступность (возможность доехать до образовательной организации на общественном транспорте, наличие парковки);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404664"/>
            <a:ext cx="72464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Times New Roman"/>
              </a:rPr>
              <a:t>Комфортность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</a:rPr>
              <a:t>условий в структурном подразделении №1</a:t>
            </a:r>
            <a:endParaRPr lang="ru-RU" sz="2800" dirty="0"/>
          </a:p>
        </p:txBody>
      </p:sp>
      <p:pic>
        <p:nvPicPr>
          <p:cNvPr id="5" name="Picture 3" descr="C:\Users\8C74~1\AppData\Local\Temp\Rar$DI59.433\IMG_20181017_1315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2132856"/>
            <a:ext cx="2996806" cy="2247604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8108" y="1797782"/>
            <a:ext cx="3263008" cy="291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364670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5373216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600" i="1" dirty="0"/>
              <a:t>доступность записи на получение консультации (по телефону, на официальном сайте образовательной организации  в сети "Интернет", посредством Единого портала государственных и муниципальных услуг, при личном посещении организации);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59428"/>
            <a:ext cx="7850566" cy="441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13625" y="404664"/>
            <a:ext cx="72464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Times New Roman"/>
              </a:rPr>
              <a:t>Комфортность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</a:rPr>
              <a:t>условий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953132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7704856" cy="4011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600"/>
              </a:spcAft>
            </a:pPr>
            <a:r>
              <a:rPr lang="ru-RU" sz="4800" b="1" dirty="0">
                <a:solidFill>
                  <a:srgbClr val="000000"/>
                </a:solidFill>
                <a:latin typeface="Times New Roman"/>
              </a:rPr>
              <a:t>Критерий 3. </a:t>
            </a:r>
            <a:endParaRPr lang="ru-RU" sz="4800" b="1" dirty="0" smtClean="0">
              <a:solidFill>
                <a:srgbClr val="000000"/>
              </a:solidFill>
              <a:latin typeface="Times New Roman"/>
            </a:endParaRPr>
          </a:p>
          <a:p>
            <a:pPr algn="ctr">
              <a:spcAft>
                <a:spcPts val="1600"/>
              </a:spcAft>
            </a:pPr>
            <a:endParaRPr lang="ru-RU" sz="4800" dirty="0"/>
          </a:p>
          <a:p>
            <a:pPr indent="269989" algn="ctr"/>
            <a:r>
              <a:rPr lang="ru-RU" sz="4800" b="1" dirty="0">
                <a:solidFill>
                  <a:srgbClr val="000000"/>
                </a:solidFill>
                <a:latin typeface="Times New Roman"/>
              </a:rPr>
              <a:t>Доступность услуг для инвалидов</a:t>
            </a:r>
            <a:endParaRPr lang="ru-RU" sz="4800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6114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733256"/>
            <a:ext cx="3264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/>
              <a:t>пандусы (подъемные платформы)</a:t>
            </a:r>
            <a:endParaRPr lang="ru-RU" sz="1600" dirty="0"/>
          </a:p>
        </p:txBody>
      </p:sp>
      <p:pic>
        <p:nvPicPr>
          <p:cNvPr id="5122" name="Picture 2" descr="C:\Downloads\17-10-2018_14-08-46\IMG-20181017-WA0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2660061" cy="354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52778" y="5589240"/>
            <a:ext cx="4572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ru-RU" sz="1600" i="1" dirty="0"/>
              <a:t>расширенные дверные проемы; адаптированные поручни,  лифты, </a:t>
            </a:r>
          </a:p>
          <a:p>
            <a:pPr algn="ctr"/>
            <a:r>
              <a:rPr lang="ru-RU" sz="1600" i="1" dirty="0"/>
              <a:t>сменные кресла-коляски;</a:t>
            </a:r>
            <a:endParaRPr lang="ru-RU" sz="1600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3" name="Picture 3" descr="C:\Downloads\17-10-2018_14-08-46\IMG-20181017-WA0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787249"/>
            <a:ext cx="2664296" cy="355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62948" y="332656"/>
            <a:ext cx="606377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9989" algn="ctr"/>
            <a:r>
              <a:rPr lang="ru-RU" sz="2800" b="1" dirty="0">
                <a:solidFill>
                  <a:srgbClr val="000000"/>
                </a:solidFill>
                <a:latin typeface="Times New Roman"/>
              </a:rPr>
              <a:t>Доступность услуг для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</a:rPr>
              <a:t>инвалидов </a:t>
            </a:r>
          </a:p>
          <a:p>
            <a:pPr indent="269989" algn="ctr"/>
            <a:r>
              <a:rPr lang="ru-RU" sz="2800" b="1" dirty="0" smtClean="0">
                <a:solidFill>
                  <a:srgbClr val="000000"/>
                </a:solidFill>
                <a:latin typeface="Times New Roman"/>
              </a:rPr>
              <a:t>в головном подразделении</a:t>
            </a:r>
            <a:endParaRPr lang="ru-RU" sz="2800" dirty="0"/>
          </a:p>
        </p:txBody>
      </p:sp>
      <p:pic>
        <p:nvPicPr>
          <p:cNvPr id="7" name="Рисунок 6" descr="C:\Users\B-bezopasnost\Desktop\Документы по ремонту доступная среда\Фото для отчета\9.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75223"/>
            <a:ext cx="2560712" cy="1885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8792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5733256"/>
            <a:ext cx="44644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/>
              <a:t>пандусы (подъемные платформы)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7424" y="332656"/>
            <a:ext cx="853483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9989" algn="ctr"/>
            <a:r>
              <a:rPr lang="ru-RU" sz="2800" b="1" dirty="0">
                <a:solidFill>
                  <a:srgbClr val="000000"/>
                </a:solidFill>
                <a:latin typeface="Times New Roman"/>
              </a:rPr>
              <a:t>Доступность услуг для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</a:rPr>
              <a:t>инвалидов в структурном </a:t>
            </a:r>
          </a:p>
          <a:p>
            <a:pPr indent="269989" algn="ctr"/>
            <a:r>
              <a:rPr lang="ru-RU" sz="2800" b="1" dirty="0" smtClean="0">
                <a:solidFill>
                  <a:srgbClr val="000000"/>
                </a:solidFill>
                <a:latin typeface="Times New Roman"/>
              </a:rPr>
              <a:t>подразделении №1</a:t>
            </a:r>
            <a:endParaRPr lang="ru-RU" sz="2800" dirty="0"/>
          </a:p>
        </p:txBody>
      </p:sp>
      <p:pic>
        <p:nvPicPr>
          <p:cNvPr id="7" name="Picture 4" descr="C:\Users\8C74~1\AppData\Local\Temp\Rar$DI20.7513\P10105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4955" y="2924944"/>
            <a:ext cx="3671441" cy="2228933"/>
          </a:xfrm>
          <a:prstGeom prst="rect">
            <a:avLst/>
          </a:prstGeom>
          <a:noFill/>
        </p:spPr>
      </p:pic>
      <p:pic>
        <p:nvPicPr>
          <p:cNvPr id="8" name="Picture 2" descr="C:\Users\8C74~1\AppData\Local\Temp\Rar$DI10.4771\P10105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12776"/>
            <a:ext cx="2232248" cy="39684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22122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0253" y="5733256"/>
            <a:ext cx="32436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/>
              <a:t>- специально оборудованные санитарно-гигиенические помещения.</a:t>
            </a:r>
            <a:endParaRPr lang="ru-RU" sz="1600" dirty="0"/>
          </a:p>
        </p:txBody>
      </p:sp>
      <p:pic>
        <p:nvPicPr>
          <p:cNvPr id="6146" name="Picture 2" descr="C:\Downloads\17-10-2018_14-08-46\IMG-20181017-WA0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96" y="563637"/>
            <a:ext cx="2451533" cy="326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76120" y="575104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i="1" dirty="0"/>
              <a:t>дублирование для инвалидов по слуху и зрению звуковой и зрительной информации;</a:t>
            </a:r>
            <a:endParaRPr lang="ru-RU" sz="1600" dirty="0"/>
          </a:p>
        </p:txBody>
      </p:sp>
      <p:pic>
        <p:nvPicPr>
          <p:cNvPr id="6" name="Рисунок 5" descr="C:\Users\B-bezopasnost\Desktop\Документы по ремонту доступная среда\Фото для отчета\4.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32347"/>
            <a:ext cx="4020240" cy="1896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B-bezopasnost\Desktop\Документы по ремонту доступная среда\Фото для отчета\3.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832347"/>
            <a:ext cx="3731890" cy="1927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6" name="Picture 2" descr="C:\Downloads\17-10-2018_14-08-46\IMG-20181017-WA00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723752"/>
            <a:ext cx="2028936" cy="270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989" algn="ctr"/>
            <a:r>
              <a:rPr lang="ru-RU" sz="2800" b="1" dirty="0">
                <a:solidFill>
                  <a:srgbClr val="000000"/>
                </a:solidFill>
                <a:latin typeface="Times New Roman"/>
              </a:rPr>
              <a:t>Доступность услуг для инвалидов в головном подразделении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918886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0253" y="5733256"/>
            <a:ext cx="32436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/>
              <a:t>- специально оборудованные санитарно-гигиенические помещения.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76120" y="575104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i="1" dirty="0"/>
              <a:t>дублирование для инвалидов по слуху и зрению звуковой и зрительной информации;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989" algn="ctr"/>
            <a:r>
              <a:rPr lang="ru-RU" sz="2800" b="1" dirty="0">
                <a:solidFill>
                  <a:srgbClr val="000000"/>
                </a:solidFill>
                <a:latin typeface="Times New Roman"/>
              </a:rPr>
              <a:t>Доступность услуг для инвалидов в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</a:rPr>
              <a:t>структурном  подразделении №1</a:t>
            </a:r>
            <a:endParaRPr lang="ru-RU" sz="2800" dirty="0"/>
          </a:p>
        </p:txBody>
      </p:sp>
      <p:pic>
        <p:nvPicPr>
          <p:cNvPr id="9" name="Picture 6" descr="C:\Users\8C74~1\AppData\Local\Temp\Rar$DI37.150\IMG_20181017_1311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140" y="2060848"/>
            <a:ext cx="2461846" cy="3282461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9147" y="3302843"/>
            <a:ext cx="4005943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2402" y="1056409"/>
            <a:ext cx="3339432" cy="2008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684138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552364"/>
            <a:ext cx="80648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/>
              <a:t>дублирование надписей, знаков и иной текстовой и графической информации знаками, выполненными рельефно-точечным шрифтом Брайля;</a:t>
            </a:r>
            <a:endParaRPr lang="ru-RU" sz="1600" dirty="0"/>
          </a:p>
        </p:txBody>
      </p:sp>
      <p:pic>
        <p:nvPicPr>
          <p:cNvPr id="7170" name="Picture 2" descr="C:\Downloads\17-10-2018_14-08-46\IMG-20181017-WA0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035" y="2047387"/>
            <a:ext cx="2261031" cy="301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16632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989" algn="ctr"/>
            <a:r>
              <a:rPr lang="ru-RU" sz="2800" b="1" dirty="0">
                <a:solidFill>
                  <a:srgbClr val="000000"/>
                </a:solidFill>
                <a:latin typeface="Times New Roman"/>
              </a:rPr>
              <a:t>Доступность услуг для инвалидов в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</a:rPr>
              <a:t>головном подразделении, структурном  </a:t>
            </a:r>
            <a:r>
              <a:rPr lang="ru-RU" sz="2800" b="1" dirty="0">
                <a:solidFill>
                  <a:srgbClr val="000000"/>
                </a:solidFill>
                <a:latin typeface="Times New Roman"/>
              </a:rPr>
              <a:t>подразделении №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</a:rPr>
              <a:t>1, 3</a:t>
            </a:r>
            <a:endParaRPr lang="ru-RU" sz="2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72048"/>
            <a:ext cx="3474364" cy="209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C:\Users\Библиотека\Desktop\критерии\DSCN05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955861"/>
            <a:ext cx="2808312" cy="21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9535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51720" y="11663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9989" algn="ctr"/>
            <a:r>
              <a:rPr lang="ru-RU" sz="2800" b="1" dirty="0">
                <a:solidFill>
                  <a:srgbClr val="000000"/>
                </a:solidFill>
                <a:latin typeface="Times New Roman"/>
              </a:rPr>
              <a:t>Доступность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</a:rPr>
              <a:t>услуг для инвалидов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5229200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/>
              <a:t>наличие альтернативной версии официального сайта организации социальной сферы в сети "Интернет" для инвалидов по зрению;</a:t>
            </a:r>
            <a:endParaRPr lang="ru-RU" sz="16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31748"/>
            <a:ext cx="3744416" cy="210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720" y="1988840"/>
            <a:ext cx="4176464" cy="2348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763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0"/>
            <a:ext cx="4572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8100" algn="ctr"/>
            <a:r>
              <a:rPr lang="ru-RU" sz="2800" b="1" dirty="0">
                <a:solidFill>
                  <a:srgbClr val="000000"/>
                </a:solidFill>
                <a:latin typeface="Times New Roman"/>
              </a:rPr>
              <a:t>Информационные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</a:rPr>
              <a:t>стенды (головное подразделение)</a:t>
            </a:r>
            <a:endParaRPr lang="ru-RU" sz="2800" b="1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4869160"/>
            <a:ext cx="72728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000000"/>
                </a:solidFill>
                <a:latin typeface="Times New Roman"/>
              </a:rPr>
              <a:t>Стенд с уставом, лицензией </a:t>
            </a:r>
            <a:r>
              <a:rPr lang="ru-RU" sz="1600" i="1" dirty="0">
                <a:solidFill>
                  <a:srgbClr val="000000"/>
                </a:solidFill>
                <a:latin typeface="Times New Roman"/>
              </a:rPr>
              <a:t>на осуществление образовательной деятельности, </a:t>
            </a:r>
            <a:r>
              <a:rPr lang="ru-RU" sz="1600" i="1" dirty="0" smtClean="0">
                <a:solidFill>
                  <a:srgbClr val="000000"/>
                </a:solidFill>
                <a:latin typeface="Times New Roman"/>
              </a:rPr>
              <a:t>информацией </a:t>
            </a:r>
            <a:r>
              <a:rPr lang="ru-RU" sz="1600" i="1" dirty="0">
                <a:solidFill>
                  <a:srgbClr val="000000"/>
                </a:solidFill>
                <a:latin typeface="Times New Roman"/>
              </a:rPr>
              <a:t>о закрепленной территории за образовательной </a:t>
            </a:r>
            <a:r>
              <a:rPr lang="ru-RU" sz="1600" i="1" dirty="0" smtClean="0">
                <a:solidFill>
                  <a:srgbClr val="000000"/>
                </a:solidFill>
                <a:latin typeface="Times New Roman"/>
              </a:rPr>
              <a:t>организацией, информацией </a:t>
            </a:r>
            <a:r>
              <a:rPr lang="ru-RU" sz="1600" i="1" dirty="0">
                <a:solidFill>
                  <a:srgbClr val="000000"/>
                </a:solidFill>
                <a:latin typeface="Times New Roman"/>
              </a:rPr>
              <a:t>о порядке приема на </a:t>
            </a:r>
            <a:r>
              <a:rPr lang="ru-RU" sz="1600" i="1" dirty="0" smtClean="0">
                <a:solidFill>
                  <a:srgbClr val="000000"/>
                </a:solidFill>
                <a:latin typeface="Times New Roman"/>
              </a:rPr>
              <a:t>обучение, другой информацией, регламентирующей </a:t>
            </a:r>
            <a:r>
              <a:rPr lang="ru-RU" sz="1600" i="1" dirty="0">
                <a:solidFill>
                  <a:srgbClr val="000000"/>
                </a:solidFill>
                <a:latin typeface="Times New Roman"/>
              </a:rPr>
              <a:t> организацию и осуществление образовательной </a:t>
            </a:r>
            <a:r>
              <a:rPr lang="ru-RU" sz="1600" i="1" dirty="0" smtClean="0">
                <a:solidFill>
                  <a:srgbClr val="000000"/>
                </a:solidFill>
                <a:latin typeface="Times New Roman"/>
              </a:rPr>
              <a:t>деятельности, QR-коды с ссылками на главную страницу сайта и на страницу с размещением документов, регламентирующих деятельность образовательной организации</a:t>
            </a:r>
            <a:endParaRPr lang="ru-RU" sz="1600" b="0" i="1" u="none" strike="noStrike" dirty="0">
              <a:solidFill>
                <a:srgbClr val="000000"/>
              </a:solidFill>
              <a:effectLst/>
              <a:latin typeface="Times New Roman"/>
            </a:endParaRPr>
          </a:p>
        </p:txBody>
      </p:sp>
      <p:pic>
        <p:nvPicPr>
          <p:cNvPr id="1028" name="Picture 4" descr="C:\Downloads\17-10-2018_14-08-46\IMG-20181017-WA0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2444036" cy="325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wnloads\IMG-20181017-WA00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98010"/>
            <a:ext cx="2242633" cy="299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139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00621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" algn="ctr"/>
            <a:r>
              <a:rPr lang="ru-RU" sz="2800" b="1" dirty="0">
                <a:solidFill>
                  <a:srgbClr val="000000"/>
                </a:solidFill>
                <a:latin typeface="Times New Roman"/>
              </a:rPr>
              <a:t>Информационные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</a:rPr>
              <a:t>стенды (структурное подразделение №1)</a:t>
            </a:r>
            <a:endParaRPr lang="ru-RU" sz="2800" b="1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4869160"/>
            <a:ext cx="72728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000000"/>
                </a:solidFill>
                <a:latin typeface="Times New Roman"/>
              </a:rPr>
              <a:t>Стенд с уставом, лицензией </a:t>
            </a:r>
            <a:r>
              <a:rPr lang="ru-RU" sz="1600" i="1" dirty="0">
                <a:solidFill>
                  <a:srgbClr val="000000"/>
                </a:solidFill>
                <a:latin typeface="Times New Roman"/>
              </a:rPr>
              <a:t>на осуществление образовательной деятельности, </a:t>
            </a:r>
            <a:r>
              <a:rPr lang="ru-RU" sz="1600" i="1" dirty="0" smtClean="0">
                <a:solidFill>
                  <a:srgbClr val="000000"/>
                </a:solidFill>
                <a:latin typeface="Times New Roman"/>
              </a:rPr>
              <a:t>информацией </a:t>
            </a:r>
            <a:r>
              <a:rPr lang="ru-RU" sz="1600" i="1" dirty="0">
                <a:solidFill>
                  <a:srgbClr val="000000"/>
                </a:solidFill>
                <a:latin typeface="Times New Roman"/>
              </a:rPr>
              <a:t>о закрепленной территории за образовательной </a:t>
            </a:r>
            <a:r>
              <a:rPr lang="ru-RU" sz="1600" i="1" dirty="0" smtClean="0">
                <a:solidFill>
                  <a:srgbClr val="000000"/>
                </a:solidFill>
                <a:latin typeface="Times New Roman"/>
              </a:rPr>
              <a:t>организацией, информацией </a:t>
            </a:r>
            <a:r>
              <a:rPr lang="ru-RU" sz="1600" i="1" dirty="0">
                <a:solidFill>
                  <a:srgbClr val="000000"/>
                </a:solidFill>
                <a:latin typeface="Times New Roman"/>
              </a:rPr>
              <a:t>о порядке приема на </a:t>
            </a:r>
            <a:r>
              <a:rPr lang="ru-RU" sz="1600" i="1" dirty="0" smtClean="0">
                <a:solidFill>
                  <a:srgbClr val="000000"/>
                </a:solidFill>
                <a:latin typeface="Times New Roman"/>
              </a:rPr>
              <a:t>обучение, другой информацией, регламентирующей </a:t>
            </a:r>
            <a:r>
              <a:rPr lang="ru-RU" sz="1600" i="1" dirty="0">
                <a:solidFill>
                  <a:srgbClr val="000000"/>
                </a:solidFill>
                <a:latin typeface="Times New Roman"/>
              </a:rPr>
              <a:t> организацию и осуществление образовательной </a:t>
            </a:r>
            <a:r>
              <a:rPr lang="ru-RU" sz="1600" i="1" dirty="0" smtClean="0">
                <a:solidFill>
                  <a:srgbClr val="000000"/>
                </a:solidFill>
                <a:latin typeface="Times New Roman"/>
              </a:rPr>
              <a:t>деятельности, QR-коды с ссылками на главную страницу сайта и на страницу с размещением документов, регламентирующих деятельность образовательной организации</a:t>
            </a:r>
            <a:endParaRPr lang="ru-RU" sz="1600" b="0" i="1" u="none" strike="noStrike" dirty="0">
              <a:solidFill>
                <a:srgbClr val="000000"/>
              </a:solidFill>
              <a:effectLst/>
              <a:latin typeface="Times New Roman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936089"/>
            <a:ext cx="3819957" cy="2297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4008" y="1936106"/>
            <a:ext cx="4062904" cy="244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36959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00621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" algn="ctr"/>
            <a:r>
              <a:rPr lang="ru-RU" sz="2800" b="1" dirty="0">
                <a:solidFill>
                  <a:srgbClr val="000000"/>
                </a:solidFill>
                <a:latin typeface="Times New Roman"/>
              </a:rPr>
              <a:t>Информационные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</a:rPr>
              <a:t>стенды (структурное подразделение №2)</a:t>
            </a:r>
            <a:endParaRPr lang="ru-RU" sz="2800" b="1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4869160"/>
            <a:ext cx="72728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000000"/>
                </a:solidFill>
                <a:latin typeface="Times New Roman"/>
              </a:rPr>
              <a:t>Стенд с уставом, лицензией </a:t>
            </a:r>
            <a:r>
              <a:rPr lang="ru-RU" sz="1600" i="1" dirty="0">
                <a:solidFill>
                  <a:srgbClr val="000000"/>
                </a:solidFill>
                <a:latin typeface="Times New Roman"/>
              </a:rPr>
              <a:t>на осуществление образовательной деятельности, </a:t>
            </a:r>
            <a:r>
              <a:rPr lang="ru-RU" sz="1600" i="1" dirty="0" smtClean="0">
                <a:solidFill>
                  <a:srgbClr val="000000"/>
                </a:solidFill>
                <a:latin typeface="Times New Roman"/>
              </a:rPr>
              <a:t>информацией </a:t>
            </a:r>
            <a:r>
              <a:rPr lang="ru-RU" sz="1600" i="1" dirty="0">
                <a:solidFill>
                  <a:srgbClr val="000000"/>
                </a:solidFill>
                <a:latin typeface="Times New Roman"/>
              </a:rPr>
              <a:t>о закрепленной территории за образовательной </a:t>
            </a:r>
            <a:r>
              <a:rPr lang="ru-RU" sz="1600" i="1" dirty="0" smtClean="0">
                <a:solidFill>
                  <a:srgbClr val="000000"/>
                </a:solidFill>
                <a:latin typeface="Times New Roman"/>
              </a:rPr>
              <a:t>организацией, информацией </a:t>
            </a:r>
            <a:r>
              <a:rPr lang="ru-RU" sz="1600" i="1" dirty="0">
                <a:solidFill>
                  <a:srgbClr val="000000"/>
                </a:solidFill>
                <a:latin typeface="Times New Roman"/>
              </a:rPr>
              <a:t>о порядке приема на </a:t>
            </a:r>
            <a:r>
              <a:rPr lang="ru-RU" sz="1600" i="1" dirty="0" smtClean="0">
                <a:solidFill>
                  <a:srgbClr val="000000"/>
                </a:solidFill>
                <a:latin typeface="Times New Roman"/>
              </a:rPr>
              <a:t>обучение, другой информацией, регламентирующей </a:t>
            </a:r>
            <a:r>
              <a:rPr lang="ru-RU" sz="1600" i="1" dirty="0">
                <a:solidFill>
                  <a:srgbClr val="000000"/>
                </a:solidFill>
                <a:latin typeface="Times New Roman"/>
              </a:rPr>
              <a:t> организацию и осуществление образовательной </a:t>
            </a:r>
            <a:r>
              <a:rPr lang="ru-RU" sz="1600" i="1" dirty="0" smtClean="0">
                <a:solidFill>
                  <a:srgbClr val="000000"/>
                </a:solidFill>
                <a:latin typeface="Times New Roman"/>
              </a:rPr>
              <a:t>деятельности, QR-коды с ссылками на главную страницу сайта и на страницу с размещением документов, регламентирующих деятельность образовательной организации</a:t>
            </a:r>
            <a:endParaRPr lang="ru-RU" sz="1600" b="0" i="1" u="none" strike="noStrike" dirty="0">
              <a:solidFill>
                <a:srgbClr val="000000"/>
              </a:solidFill>
              <a:effectLst/>
              <a:latin typeface="Times New Roman"/>
            </a:endParaRPr>
          </a:p>
        </p:txBody>
      </p:sp>
      <p:pic>
        <p:nvPicPr>
          <p:cNvPr id="7" name="Picture 2" descr="F:\Новая папка (2)\IMG_20181017_135457.jpg"/>
          <p:cNvPicPr>
            <a:picLocks noChangeAspect="1" noChangeArrowheads="1"/>
          </p:cNvPicPr>
          <p:nvPr/>
        </p:nvPicPr>
        <p:blipFill>
          <a:blip r:embed="rId2"/>
          <a:srcRect l="15358" t="23612" r="8283" b="8053"/>
          <a:stretch>
            <a:fillRect/>
          </a:stretch>
        </p:blipFill>
        <p:spPr bwMode="auto">
          <a:xfrm>
            <a:off x="529628" y="1732423"/>
            <a:ext cx="3465739" cy="2856385"/>
          </a:xfrm>
          <a:prstGeom prst="rect">
            <a:avLst/>
          </a:prstGeom>
          <a:noFill/>
        </p:spPr>
      </p:pic>
      <p:pic>
        <p:nvPicPr>
          <p:cNvPr id="8" name="Picture 7" descr="F:\Новая папка (2)\IMG_20181017_135451.jpg"/>
          <p:cNvPicPr>
            <a:picLocks noChangeAspect="1" noChangeArrowheads="1"/>
          </p:cNvPicPr>
          <p:nvPr/>
        </p:nvPicPr>
        <p:blipFill>
          <a:blip r:embed="rId3"/>
          <a:srcRect t="5870" b="3765"/>
          <a:stretch>
            <a:fillRect/>
          </a:stretch>
        </p:blipFill>
        <p:spPr bwMode="auto">
          <a:xfrm>
            <a:off x="4887164" y="1844824"/>
            <a:ext cx="3882922" cy="26315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8408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0062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" algn="ctr"/>
            <a:r>
              <a:rPr lang="ru-RU" sz="2800" b="1" dirty="0" smtClean="0">
                <a:solidFill>
                  <a:srgbClr val="000000"/>
                </a:solidFill>
                <a:latin typeface="Times New Roman"/>
              </a:rPr>
              <a:t>Скриншоты сайта</a:t>
            </a:r>
            <a:endParaRPr lang="ru-RU" sz="2800" b="1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665812"/>
            <a:ext cx="7856528" cy="4417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5229200"/>
            <a:ext cx="80648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о </a:t>
            </a:r>
            <a:r>
              <a:rPr lang="ru-RU" dirty="0"/>
              <a:t>дате создания образовательной организации, об учредителе, учредителях образовательной организации, о месте нахождения образовательной организации и ее филиалов (при наличии), режиме, графике работы, контактных телефонах и об адресах электронной почты;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0335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0062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" algn="ctr"/>
            <a:r>
              <a:rPr lang="ru-RU" sz="2800" b="1" dirty="0" smtClean="0">
                <a:solidFill>
                  <a:srgbClr val="000000"/>
                </a:solidFill>
                <a:latin typeface="Times New Roman"/>
              </a:rPr>
              <a:t>Скриншоты сайта</a:t>
            </a:r>
            <a:endParaRPr lang="ru-RU" sz="2800" b="1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60" y="692696"/>
            <a:ext cx="8449094" cy="475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5661248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о </a:t>
            </a:r>
            <a:r>
              <a:rPr lang="ru-RU" dirty="0"/>
              <a:t>структуре и об органах управления образовательной организацией;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5336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0062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" algn="ctr"/>
            <a:r>
              <a:rPr lang="ru-RU" sz="2800" b="1" dirty="0" smtClean="0">
                <a:solidFill>
                  <a:srgbClr val="000000"/>
                </a:solidFill>
                <a:latin typeface="Times New Roman"/>
              </a:rPr>
              <a:t>Скриншоты сайта</a:t>
            </a:r>
            <a:endParaRPr lang="ru-RU" sz="2800" b="1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64227"/>
            <a:ext cx="4189124" cy="235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5517232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- о реализуемых образовательных программах с указанием учебных предметов, курсов, дисциплин (модулей), практики, предусмотренных соответствующей образовательной программой;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138" y="1603199"/>
            <a:ext cx="4320480" cy="2429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44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0062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" algn="ctr"/>
            <a:r>
              <a:rPr lang="ru-RU" sz="2800" b="1" dirty="0" smtClean="0">
                <a:solidFill>
                  <a:srgbClr val="000000"/>
                </a:solidFill>
                <a:latin typeface="Times New Roman"/>
              </a:rPr>
              <a:t>Скриншоты сайта</a:t>
            </a:r>
            <a:endParaRPr lang="ru-RU" sz="2800" b="1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120" y="526300"/>
            <a:ext cx="4045779" cy="227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23" y="3212409"/>
            <a:ext cx="3737187" cy="2101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11" y="3149251"/>
            <a:ext cx="3961857" cy="2227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5301208"/>
            <a:ext cx="81369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 численности обучающихся по реализуемым образовательным программам за счет бюджетных ассигнований федерального бюджета, бюджетов субъектов Российской Федерации, местных бюджетов и по договорам об образовании за счет средств физических и (или) юридических лиц;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97129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622</Words>
  <Application>Microsoft Office PowerPoint</Application>
  <PresentationFormat>Экран (4:3)</PresentationFormat>
  <Paragraphs>105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Библиотека</dc:creator>
  <cp:lastModifiedBy>ноутбук</cp:lastModifiedBy>
  <cp:revision>26</cp:revision>
  <dcterms:created xsi:type="dcterms:W3CDTF">2018-10-17T07:02:41Z</dcterms:created>
  <dcterms:modified xsi:type="dcterms:W3CDTF">2018-10-18T18:18:26Z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1668972</vt:lpwstr>
  </property>
  <property fmtid="{D5CDD505-2E9C-101B-9397-08002B2CF9AE}" name="NXPowerLiteSettings" pid="3">
    <vt:lpwstr>C700052003A000</vt:lpwstr>
  </property>
  <property fmtid="{D5CDD505-2E9C-101B-9397-08002B2CF9AE}" name="NXPowerLiteVersion" pid="4">
    <vt:lpwstr>D8.0.4</vt:lpwstr>
  </property>
</Properties>
</file>